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70" r:id="rId2"/>
    <p:sldId id="481" r:id="rId3"/>
    <p:sldId id="484" r:id="rId4"/>
    <p:sldId id="486" r:id="rId5"/>
    <p:sldId id="509" r:id="rId6"/>
    <p:sldId id="507" r:id="rId7"/>
    <p:sldId id="508" r:id="rId8"/>
    <p:sldId id="434" r:id="rId9"/>
    <p:sldId id="511" r:id="rId10"/>
    <p:sldId id="518" r:id="rId11"/>
    <p:sldId id="513" r:id="rId12"/>
    <p:sldId id="514" r:id="rId13"/>
    <p:sldId id="512" r:id="rId14"/>
    <p:sldId id="515" r:id="rId15"/>
    <p:sldId id="516" r:id="rId16"/>
    <p:sldId id="517" r:id="rId17"/>
    <p:sldId id="463" r:id="rId18"/>
    <p:sldId id="493" r:id="rId19"/>
    <p:sldId id="494" r:id="rId20"/>
    <p:sldId id="521" r:id="rId21"/>
    <p:sldId id="527" r:id="rId22"/>
    <p:sldId id="528" r:id="rId23"/>
    <p:sldId id="530" r:id="rId24"/>
    <p:sldId id="520" r:id="rId25"/>
    <p:sldId id="529" r:id="rId26"/>
    <p:sldId id="495" r:id="rId27"/>
    <p:sldId id="502" r:id="rId28"/>
    <p:sldId id="497" r:id="rId29"/>
    <p:sldId id="503" r:id="rId30"/>
    <p:sldId id="498" r:id="rId31"/>
    <p:sldId id="501" r:id="rId32"/>
    <p:sldId id="504" r:id="rId33"/>
    <p:sldId id="522" r:id="rId34"/>
    <p:sldId id="505" r:id="rId35"/>
    <p:sldId id="523" r:id="rId36"/>
    <p:sldId id="524" r:id="rId37"/>
    <p:sldId id="525" r:id="rId38"/>
    <p:sldId id="448" r:id="rId39"/>
    <p:sldId id="526" r:id="rId4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0"/>
    <a:srgbClr val="0067A7"/>
    <a:srgbClr val="284F76"/>
    <a:srgbClr val="003865"/>
    <a:srgbClr val="3E474E"/>
    <a:srgbClr val="032952"/>
    <a:srgbClr val="00213B"/>
    <a:srgbClr val="394753"/>
    <a:srgbClr val="5B53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88"/>
    <p:restoredTop sz="96494"/>
  </p:normalViewPr>
  <p:slideViewPr>
    <p:cSldViewPr>
      <p:cViewPr varScale="1">
        <p:scale>
          <a:sx n="179" d="100"/>
          <a:sy n="179" d="100"/>
        </p:scale>
        <p:origin x="-74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c487888740539d6/GlasgowUni/sigir_2022/Book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c487888740539d6/GlasgowUni/sigir_2022/Book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Document Ranking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BM25+RM3</c:v>
                </c:pt>
                <c:pt idx="1">
                  <c:v>ANCE</c:v>
                </c:pt>
                <c:pt idx="2">
                  <c:v>BM25+RM3+T5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0.32700000000000001</c:v>
                </c:pt>
                <c:pt idx="1">
                  <c:v>0.36299999999999999</c:v>
                </c:pt>
                <c:pt idx="2">
                  <c:v>0.47199999999999998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CF-EA44-9988-80B4E7DB9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Entity Ranking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BM25+RM3</c:v>
                </c:pt>
                <c:pt idx="1">
                  <c:v>ANCE</c:v>
                </c:pt>
                <c:pt idx="2">
                  <c:v>BM25+RM3+T5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0.41199999999999998</c:v>
                </c:pt>
                <c:pt idx="1">
                  <c:v>0.26900000000000002</c:v>
                </c:pt>
                <c:pt idx="2">
                  <c:v>0.36199999999999999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CF-EA44-9988-80B4E7DB9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1400367"/>
        <c:axId val="341355359"/>
      </c:barChart>
      <c:catAx>
        <c:axId val="341400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0035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1355359"/>
        <c:crosses val="autoZero"/>
        <c:auto val="1"/>
        <c:lblAlgn val="ctr"/>
        <c:lblOffset val="100"/>
        <c:noMultiLvlLbl val="0"/>
      </c:catAx>
      <c:valAx>
        <c:axId val="34135535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0035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400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rgbClr val="00356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Document Ranking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BM25+RM3</c:v>
                </c:pt>
                <c:pt idx="1">
                  <c:v>ANCE</c:v>
                </c:pt>
                <c:pt idx="2">
                  <c:v>BM25+RM3+T5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0.32700000000000001</c:v>
                </c:pt>
                <c:pt idx="1">
                  <c:v>0.36299999999999999</c:v>
                </c:pt>
                <c:pt idx="2">
                  <c:v>0.47199999999999998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CF-EA44-9988-80B4E7DB9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Entity Ranking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BM25+RM3</c:v>
                </c:pt>
                <c:pt idx="1">
                  <c:v>ANCE</c:v>
                </c:pt>
                <c:pt idx="2">
                  <c:v>BM25+RM3+T5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0.41199999999999998</c:v>
                </c:pt>
                <c:pt idx="1">
                  <c:v>0.26900000000000002</c:v>
                </c:pt>
                <c:pt idx="2">
                  <c:v>0.36199999999999999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CF-EA44-9988-80B4E7DB9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1400367"/>
        <c:axId val="341355359"/>
      </c:barChart>
      <c:catAx>
        <c:axId val="341400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0035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1355359"/>
        <c:crosses val="autoZero"/>
        <c:auto val="1"/>
        <c:lblAlgn val="ctr"/>
        <c:lblOffset val="100"/>
        <c:noMultiLvlLbl val="0"/>
      </c:catAx>
      <c:valAx>
        <c:axId val="34135535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0035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400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rgbClr val="00356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GB" sz="2000" i="1" dirty="0">
                <a:solidFill>
                  <a:schemeClr val="tx1"/>
                </a:solidFill>
              </a:rPr>
              <a:t>Pearson</a:t>
            </a:r>
            <a:r>
              <a:rPr lang="en-GB" sz="2000" i="1" baseline="0" dirty="0">
                <a:solidFill>
                  <a:schemeClr val="tx1"/>
                </a:solidFill>
              </a:rPr>
              <a:t> C</a:t>
            </a:r>
            <a:r>
              <a:rPr lang="en-GB" sz="2000" i="1" dirty="0">
                <a:solidFill>
                  <a:schemeClr val="tx1"/>
                </a:solidFill>
              </a:rPr>
              <a:t>orrelation:</a:t>
            </a:r>
            <a:r>
              <a:rPr lang="en-GB" sz="2000" i="1" baseline="0" dirty="0">
                <a:solidFill>
                  <a:schemeClr val="tx1"/>
                </a:solidFill>
              </a:rPr>
              <a:t> </a:t>
            </a:r>
            <a:r>
              <a:rPr lang="en-GB" sz="2000" i="1" dirty="0">
                <a:solidFill>
                  <a:schemeClr val="tx1"/>
                </a:solidFill>
              </a:rPr>
              <a:t>Relevant Entities and Document Relevance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Sheet1!$B$6</c:f>
              <c:strCache>
                <c:ptCount val="1"/>
                <c:pt idx="0">
                  <c:v>Correlation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Sheet1!$A$7:$A$10</c:f>
              <c:strCache>
                <c:ptCount val="4"/>
                <c:pt idx="0">
                  <c:v>Not Relevant</c:v>
                </c:pt>
                <c:pt idx="1">
                  <c:v>Not Valuable</c:v>
                </c:pt>
                <c:pt idx="2">
                  <c:v>Somewhat Valuable</c:v>
                </c:pt>
                <c:pt idx="3">
                  <c:v>Very Valuable</c:v>
                </c:pt>
              </c:strCache>
            </c:strRef>
          </c:cat>
          <c:val>
            <c:numRef>
              <c:f>Sheet1!$B$7:$B$10</c:f>
              <c:numCache>
                <c:formatCode>General</c:formatCode>
                <c:ptCount val="4"/>
                <c:pt idx="0">
                  <c:v>-0.19</c:v>
                </c:pt>
                <c:pt idx="1">
                  <c:v>0.01</c:v>
                </c:pt>
                <c:pt idx="2">
                  <c:v>7.0000000000000007E-2</c:v>
                </c:pt>
                <c:pt idx="3">
                  <c:v>0.19500000000000001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10-164B-B9F1-BC9C3EAA4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22710656"/>
        <c:axId val="1469236816"/>
      </c:barChart>
      <c:catAx>
        <c:axId val="1422710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469236816"/>
        <c:crosses val="autoZero"/>
        <c:auto val="1"/>
        <c:lblAlgn val="ctr"/>
        <c:lblOffset val="100"/>
        <c:noMultiLvlLbl val="0"/>
      </c:catAx>
      <c:valAx>
        <c:axId val="1469236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422710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8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E1EA80-D4BB-9F44-98BB-4281FE8E56BA}" type="doc">
      <dgm:prSet loTypeId="urn:microsoft.com/office/officeart/2008/layout/VerticalCurvedList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C03BECFB-74F7-FE4C-A999-2D3309CBACFC}">
      <dgm:prSet phldrT="[Text]"/>
      <dgm:spPr/>
      <dgm:t>
        <a:bodyPr/>
        <a:lstStyle/>
        <a:p>
          <a:r>
            <a:rPr lang="en-GB" dirty="0"/>
            <a:t>Open-ended essay-style</a:t>
          </a:r>
        </a:p>
      </dgm:t>
    </dgm:pt>
    <dgm:pt modelId="{D79CB50E-32BC-8B49-909E-B03EF070AFD3}" type="parTrans" cxnId="{FA4B659A-39D2-754B-9D38-347D4CB105CD}">
      <dgm:prSet/>
      <dgm:spPr/>
      <dgm:t>
        <a:bodyPr/>
        <a:lstStyle/>
        <a:p>
          <a:endParaRPr lang="en-GB"/>
        </a:p>
      </dgm:t>
    </dgm:pt>
    <dgm:pt modelId="{B1D2482F-0C04-0442-BD92-B395BFF03DCE}" type="sibTrans" cxnId="{FA4B659A-39D2-754B-9D38-347D4CB105CD}">
      <dgm:prSet/>
      <dgm:spPr/>
      <dgm:t>
        <a:bodyPr/>
        <a:lstStyle/>
        <a:p>
          <a:endParaRPr lang="en-GB"/>
        </a:p>
      </dgm:t>
    </dgm:pt>
    <dgm:pt modelId="{77B2F576-FD10-5247-A519-D45DDFCB7AE9}">
      <dgm:prSet phldrT="[Text]"/>
      <dgm:spPr/>
      <dgm:t>
        <a:bodyPr/>
        <a:lstStyle/>
        <a:p>
          <a:r>
            <a:rPr lang="en-GB" dirty="0"/>
            <a:t>Natural language query</a:t>
          </a:r>
        </a:p>
      </dgm:t>
    </dgm:pt>
    <dgm:pt modelId="{A4DDC3FE-32BB-6046-A52C-7F97929377A4}" type="parTrans" cxnId="{E76AFC24-4518-3D45-A110-BF6F4C7E671E}">
      <dgm:prSet/>
      <dgm:spPr/>
      <dgm:t>
        <a:bodyPr/>
        <a:lstStyle/>
        <a:p>
          <a:endParaRPr lang="en-GB"/>
        </a:p>
      </dgm:t>
    </dgm:pt>
    <dgm:pt modelId="{E8063B44-BF0D-024B-A05D-3D47FA13259B}" type="sibTrans" cxnId="{E76AFC24-4518-3D45-A110-BF6F4C7E671E}">
      <dgm:prSet/>
      <dgm:spPr/>
      <dgm:t>
        <a:bodyPr/>
        <a:lstStyle/>
        <a:p>
          <a:endParaRPr lang="en-GB"/>
        </a:p>
      </dgm:t>
    </dgm:pt>
    <dgm:pt modelId="{CDA177A2-005B-024C-BC99-C224487A59BA}">
      <dgm:prSet phldrT="[Text]"/>
      <dgm:spPr/>
      <dgm:t>
        <a:bodyPr/>
        <a:lstStyle/>
        <a:p>
          <a:r>
            <a:rPr lang="en-GB" dirty="0"/>
            <a:t>Multiple points of view</a:t>
          </a:r>
        </a:p>
      </dgm:t>
    </dgm:pt>
    <dgm:pt modelId="{80B14BF5-52F3-EF47-B747-849BE9FB6A76}" type="parTrans" cxnId="{84135B5B-D8CF-9E47-A3CB-C9BF25EC703D}">
      <dgm:prSet/>
      <dgm:spPr/>
      <dgm:t>
        <a:bodyPr/>
        <a:lstStyle/>
        <a:p>
          <a:endParaRPr lang="en-GB"/>
        </a:p>
      </dgm:t>
    </dgm:pt>
    <dgm:pt modelId="{A1957241-C8AE-5D4E-A315-9C18EE4FBE6E}" type="sibTrans" cxnId="{84135B5B-D8CF-9E47-A3CB-C9BF25EC703D}">
      <dgm:prSet/>
      <dgm:spPr/>
      <dgm:t>
        <a:bodyPr/>
        <a:lstStyle/>
        <a:p>
          <a:endParaRPr lang="en-GB"/>
        </a:p>
      </dgm:t>
    </dgm:pt>
    <dgm:pt modelId="{EDAB73A2-291F-6441-BE0A-587FAF46BF0B}">
      <dgm:prSet phldrT="[Text]"/>
      <dgm:spPr/>
      <dgm:t>
        <a:bodyPr/>
        <a:lstStyle/>
        <a:p>
          <a:r>
            <a:rPr lang="en-GB" dirty="0"/>
            <a:t>Concern multiple entities</a:t>
          </a:r>
        </a:p>
      </dgm:t>
    </dgm:pt>
    <dgm:pt modelId="{6D66EC8B-8B9A-A442-A875-B7F0397D0F76}" type="parTrans" cxnId="{7021BB8A-8D8C-BB49-93EF-B89C83B6964B}">
      <dgm:prSet/>
      <dgm:spPr/>
      <dgm:t>
        <a:bodyPr/>
        <a:lstStyle/>
        <a:p>
          <a:endParaRPr lang="en-GB"/>
        </a:p>
      </dgm:t>
    </dgm:pt>
    <dgm:pt modelId="{94CB8030-E0AD-4F4D-9D07-17B81C146F0E}" type="sibTrans" cxnId="{7021BB8A-8D8C-BB49-93EF-B89C83B6964B}">
      <dgm:prSet/>
      <dgm:spPr/>
      <dgm:t>
        <a:bodyPr/>
        <a:lstStyle/>
        <a:p>
          <a:endParaRPr lang="en-GB"/>
        </a:p>
      </dgm:t>
    </dgm:pt>
    <dgm:pt modelId="{89CDEE7D-0B90-4E4A-A4F4-D59F1D36AAAC}">
      <dgm:prSet phldrT="[Text]"/>
      <dgm:spPr/>
      <dgm:t>
        <a:bodyPr/>
        <a:lstStyle/>
        <a:p>
          <a:r>
            <a:rPr lang="en-GB" dirty="0"/>
            <a:t>Requires domain knowledge</a:t>
          </a:r>
        </a:p>
      </dgm:t>
    </dgm:pt>
    <dgm:pt modelId="{78339C0B-6401-C542-B4F8-4133C6BE77D2}" type="parTrans" cxnId="{CE428659-CBCE-E04F-B015-EEB13F6B2C7A}">
      <dgm:prSet/>
      <dgm:spPr/>
      <dgm:t>
        <a:bodyPr/>
        <a:lstStyle/>
        <a:p>
          <a:endParaRPr lang="en-GB"/>
        </a:p>
      </dgm:t>
    </dgm:pt>
    <dgm:pt modelId="{C17CABDC-5D28-4F40-B252-D87AB95594F5}" type="sibTrans" cxnId="{CE428659-CBCE-E04F-B015-EEB13F6B2C7A}">
      <dgm:prSet/>
      <dgm:spPr/>
      <dgm:t>
        <a:bodyPr/>
        <a:lstStyle/>
        <a:p>
          <a:endParaRPr lang="en-GB"/>
        </a:p>
      </dgm:t>
    </dgm:pt>
    <dgm:pt modelId="{8A2BBDC2-84F1-694A-B45C-F7B851CF6DD0}" type="pres">
      <dgm:prSet presAssocID="{C5E1EA80-D4BB-9F44-98BB-4281FE8E56BA}" presName="Name0" presStyleCnt="0">
        <dgm:presLayoutVars>
          <dgm:chMax val="7"/>
          <dgm:chPref val="7"/>
          <dgm:dir/>
        </dgm:presLayoutVars>
      </dgm:prSet>
      <dgm:spPr/>
    </dgm:pt>
    <dgm:pt modelId="{6EEEA1F2-E251-EB48-B2F7-272D84702670}" type="pres">
      <dgm:prSet presAssocID="{C5E1EA80-D4BB-9F44-98BB-4281FE8E56BA}" presName="Name1" presStyleCnt="0"/>
      <dgm:spPr/>
    </dgm:pt>
    <dgm:pt modelId="{A05CDFD4-ADC6-9D44-8E55-F3D062467A4C}" type="pres">
      <dgm:prSet presAssocID="{C5E1EA80-D4BB-9F44-98BB-4281FE8E56BA}" presName="cycle" presStyleCnt="0"/>
      <dgm:spPr/>
    </dgm:pt>
    <dgm:pt modelId="{F8FE68B3-1ED1-0740-9D89-6C1CFEB941B7}" type="pres">
      <dgm:prSet presAssocID="{C5E1EA80-D4BB-9F44-98BB-4281FE8E56BA}" presName="srcNode" presStyleLbl="node1" presStyleIdx="0" presStyleCnt="5"/>
      <dgm:spPr/>
    </dgm:pt>
    <dgm:pt modelId="{15F6A43C-7394-2148-ADE8-C62B8C465CA9}" type="pres">
      <dgm:prSet presAssocID="{C5E1EA80-D4BB-9F44-98BB-4281FE8E56BA}" presName="conn" presStyleLbl="parChTrans1D2" presStyleIdx="0" presStyleCnt="1"/>
      <dgm:spPr/>
    </dgm:pt>
    <dgm:pt modelId="{3C99AC17-BF2F-F340-97EA-C3B3A681AD26}" type="pres">
      <dgm:prSet presAssocID="{C5E1EA80-D4BB-9F44-98BB-4281FE8E56BA}" presName="extraNode" presStyleLbl="node1" presStyleIdx="0" presStyleCnt="5"/>
      <dgm:spPr/>
    </dgm:pt>
    <dgm:pt modelId="{BA870D50-2675-7445-857E-9597701E3140}" type="pres">
      <dgm:prSet presAssocID="{C5E1EA80-D4BB-9F44-98BB-4281FE8E56BA}" presName="dstNode" presStyleLbl="node1" presStyleIdx="0" presStyleCnt="5"/>
      <dgm:spPr/>
    </dgm:pt>
    <dgm:pt modelId="{FBFFAAEF-2199-FD49-9D18-FDB9C78B229F}" type="pres">
      <dgm:prSet presAssocID="{C03BECFB-74F7-FE4C-A999-2D3309CBACFC}" presName="text_1" presStyleLbl="node1" presStyleIdx="0" presStyleCnt="5">
        <dgm:presLayoutVars>
          <dgm:bulletEnabled val="1"/>
        </dgm:presLayoutVars>
      </dgm:prSet>
      <dgm:spPr/>
    </dgm:pt>
    <dgm:pt modelId="{6709C9FE-6F2F-BA45-AA83-064E3237499C}" type="pres">
      <dgm:prSet presAssocID="{C03BECFB-74F7-FE4C-A999-2D3309CBACFC}" presName="accent_1" presStyleCnt="0"/>
      <dgm:spPr/>
    </dgm:pt>
    <dgm:pt modelId="{2695A5D5-14E3-034E-A72D-3BF37267C5A1}" type="pres">
      <dgm:prSet presAssocID="{C03BECFB-74F7-FE4C-A999-2D3309CBACFC}" presName="accentRepeatNode" presStyleLbl="solidFgAcc1" presStyleIdx="0" presStyleCnt="5"/>
      <dgm:spPr/>
    </dgm:pt>
    <dgm:pt modelId="{982B7CC3-96DB-1141-89AD-E6582B3A9AED}" type="pres">
      <dgm:prSet presAssocID="{77B2F576-FD10-5247-A519-D45DDFCB7AE9}" presName="text_2" presStyleLbl="node1" presStyleIdx="1" presStyleCnt="5">
        <dgm:presLayoutVars>
          <dgm:bulletEnabled val="1"/>
        </dgm:presLayoutVars>
      </dgm:prSet>
      <dgm:spPr/>
    </dgm:pt>
    <dgm:pt modelId="{CC6C60E7-C33E-1B41-B648-C572CD9B569A}" type="pres">
      <dgm:prSet presAssocID="{77B2F576-FD10-5247-A519-D45DDFCB7AE9}" presName="accent_2" presStyleCnt="0"/>
      <dgm:spPr/>
    </dgm:pt>
    <dgm:pt modelId="{7549A33C-7031-0042-A98A-CC5968273D42}" type="pres">
      <dgm:prSet presAssocID="{77B2F576-FD10-5247-A519-D45DDFCB7AE9}" presName="accentRepeatNode" presStyleLbl="solidFgAcc1" presStyleIdx="1" presStyleCnt="5"/>
      <dgm:spPr/>
    </dgm:pt>
    <dgm:pt modelId="{FB105EF4-062A-BF4B-8E3B-7A34AF02381F}" type="pres">
      <dgm:prSet presAssocID="{CDA177A2-005B-024C-BC99-C224487A59BA}" presName="text_3" presStyleLbl="node1" presStyleIdx="2" presStyleCnt="5">
        <dgm:presLayoutVars>
          <dgm:bulletEnabled val="1"/>
        </dgm:presLayoutVars>
      </dgm:prSet>
      <dgm:spPr/>
    </dgm:pt>
    <dgm:pt modelId="{E0679E53-0B99-844D-86F7-8D42E08E24CA}" type="pres">
      <dgm:prSet presAssocID="{CDA177A2-005B-024C-BC99-C224487A59BA}" presName="accent_3" presStyleCnt="0"/>
      <dgm:spPr/>
    </dgm:pt>
    <dgm:pt modelId="{1FA40D38-7F77-A544-833C-70F958B6638F}" type="pres">
      <dgm:prSet presAssocID="{CDA177A2-005B-024C-BC99-C224487A59BA}" presName="accentRepeatNode" presStyleLbl="solidFgAcc1" presStyleIdx="2" presStyleCnt="5"/>
      <dgm:spPr/>
    </dgm:pt>
    <dgm:pt modelId="{8B043A98-A810-BA42-862F-B1DCB048087B}" type="pres">
      <dgm:prSet presAssocID="{EDAB73A2-291F-6441-BE0A-587FAF46BF0B}" presName="text_4" presStyleLbl="node1" presStyleIdx="3" presStyleCnt="5">
        <dgm:presLayoutVars>
          <dgm:bulletEnabled val="1"/>
        </dgm:presLayoutVars>
      </dgm:prSet>
      <dgm:spPr/>
    </dgm:pt>
    <dgm:pt modelId="{07E99DB3-4656-FA4E-B4B7-D71A49D85A2E}" type="pres">
      <dgm:prSet presAssocID="{EDAB73A2-291F-6441-BE0A-587FAF46BF0B}" presName="accent_4" presStyleCnt="0"/>
      <dgm:spPr/>
    </dgm:pt>
    <dgm:pt modelId="{D101AE9F-7C3C-ED46-BF08-72F5C88C738B}" type="pres">
      <dgm:prSet presAssocID="{EDAB73A2-291F-6441-BE0A-587FAF46BF0B}" presName="accentRepeatNode" presStyleLbl="solidFgAcc1" presStyleIdx="3" presStyleCnt="5"/>
      <dgm:spPr/>
    </dgm:pt>
    <dgm:pt modelId="{572F780A-C377-B644-8FE6-1B06F0C1EB25}" type="pres">
      <dgm:prSet presAssocID="{89CDEE7D-0B90-4E4A-A4F4-D59F1D36AAAC}" presName="text_5" presStyleLbl="node1" presStyleIdx="4" presStyleCnt="5">
        <dgm:presLayoutVars>
          <dgm:bulletEnabled val="1"/>
        </dgm:presLayoutVars>
      </dgm:prSet>
      <dgm:spPr/>
    </dgm:pt>
    <dgm:pt modelId="{6C8B5FB3-A422-2541-81EA-65F953B822FB}" type="pres">
      <dgm:prSet presAssocID="{89CDEE7D-0B90-4E4A-A4F4-D59F1D36AAAC}" presName="accent_5" presStyleCnt="0"/>
      <dgm:spPr/>
    </dgm:pt>
    <dgm:pt modelId="{BA73D5B0-E311-1546-A20D-0D64BC181555}" type="pres">
      <dgm:prSet presAssocID="{89CDEE7D-0B90-4E4A-A4F4-D59F1D36AAAC}" presName="accentRepeatNode" presStyleLbl="solidFgAcc1" presStyleIdx="4" presStyleCnt="5"/>
      <dgm:spPr/>
    </dgm:pt>
  </dgm:ptLst>
  <dgm:cxnLst>
    <dgm:cxn modelId="{87AEBC22-D9B1-B241-A82D-22052B626F99}" type="presOf" srcId="{77B2F576-FD10-5247-A519-D45DDFCB7AE9}" destId="{982B7CC3-96DB-1141-89AD-E6582B3A9AED}" srcOrd="0" destOrd="0" presId="urn:microsoft.com/office/officeart/2008/layout/VerticalCurvedList"/>
    <dgm:cxn modelId="{E76AFC24-4518-3D45-A110-BF6F4C7E671E}" srcId="{C5E1EA80-D4BB-9F44-98BB-4281FE8E56BA}" destId="{77B2F576-FD10-5247-A519-D45DDFCB7AE9}" srcOrd="1" destOrd="0" parTransId="{A4DDC3FE-32BB-6046-A52C-7F97929377A4}" sibTransId="{E8063B44-BF0D-024B-A05D-3D47FA13259B}"/>
    <dgm:cxn modelId="{3F441F38-6BB5-BE4D-B2C0-FE06A83C6CA0}" type="presOf" srcId="{C5E1EA80-D4BB-9F44-98BB-4281FE8E56BA}" destId="{8A2BBDC2-84F1-694A-B45C-F7B851CF6DD0}" srcOrd="0" destOrd="0" presId="urn:microsoft.com/office/officeart/2008/layout/VerticalCurvedList"/>
    <dgm:cxn modelId="{21322F40-C57D-FF42-A0D9-F4A86B0504E3}" type="presOf" srcId="{CDA177A2-005B-024C-BC99-C224487A59BA}" destId="{FB105EF4-062A-BF4B-8E3B-7A34AF02381F}" srcOrd="0" destOrd="0" presId="urn:microsoft.com/office/officeart/2008/layout/VerticalCurvedList"/>
    <dgm:cxn modelId="{CE428659-CBCE-E04F-B015-EEB13F6B2C7A}" srcId="{C5E1EA80-D4BB-9F44-98BB-4281FE8E56BA}" destId="{89CDEE7D-0B90-4E4A-A4F4-D59F1D36AAAC}" srcOrd="4" destOrd="0" parTransId="{78339C0B-6401-C542-B4F8-4133C6BE77D2}" sibTransId="{C17CABDC-5D28-4F40-B252-D87AB95594F5}"/>
    <dgm:cxn modelId="{84135B5B-D8CF-9E47-A3CB-C9BF25EC703D}" srcId="{C5E1EA80-D4BB-9F44-98BB-4281FE8E56BA}" destId="{CDA177A2-005B-024C-BC99-C224487A59BA}" srcOrd="2" destOrd="0" parTransId="{80B14BF5-52F3-EF47-B747-849BE9FB6A76}" sibTransId="{A1957241-C8AE-5D4E-A315-9C18EE4FBE6E}"/>
    <dgm:cxn modelId="{ED165B69-453A-8943-BDA6-9B196CAE4EC7}" type="presOf" srcId="{B1D2482F-0C04-0442-BD92-B395BFF03DCE}" destId="{15F6A43C-7394-2148-ADE8-C62B8C465CA9}" srcOrd="0" destOrd="0" presId="urn:microsoft.com/office/officeart/2008/layout/VerticalCurvedList"/>
    <dgm:cxn modelId="{D2F9FD73-E785-704A-A867-4A45DEDF9CF2}" type="presOf" srcId="{EDAB73A2-291F-6441-BE0A-587FAF46BF0B}" destId="{8B043A98-A810-BA42-862F-B1DCB048087B}" srcOrd="0" destOrd="0" presId="urn:microsoft.com/office/officeart/2008/layout/VerticalCurvedList"/>
    <dgm:cxn modelId="{7021BB8A-8D8C-BB49-93EF-B89C83B6964B}" srcId="{C5E1EA80-D4BB-9F44-98BB-4281FE8E56BA}" destId="{EDAB73A2-291F-6441-BE0A-587FAF46BF0B}" srcOrd="3" destOrd="0" parTransId="{6D66EC8B-8B9A-A442-A875-B7F0397D0F76}" sibTransId="{94CB8030-E0AD-4F4D-9D07-17B81C146F0E}"/>
    <dgm:cxn modelId="{FA4B659A-39D2-754B-9D38-347D4CB105CD}" srcId="{C5E1EA80-D4BB-9F44-98BB-4281FE8E56BA}" destId="{C03BECFB-74F7-FE4C-A999-2D3309CBACFC}" srcOrd="0" destOrd="0" parTransId="{D79CB50E-32BC-8B49-909E-B03EF070AFD3}" sibTransId="{B1D2482F-0C04-0442-BD92-B395BFF03DCE}"/>
    <dgm:cxn modelId="{6BFEF59D-A6FF-2B47-B5B7-297663CA35F3}" type="presOf" srcId="{C03BECFB-74F7-FE4C-A999-2D3309CBACFC}" destId="{FBFFAAEF-2199-FD49-9D18-FDB9C78B229F}" srcOrd="0" destOrd="0" presId="urn:microsoft.com/office/officeart/2008/layout/VerticalCurvedList"/>
    <dgm:cxn modelId="{8287D8AE-03A2-0447-B164-B4A07BB1B2E2}" type="presOf" srcId="{89CDEE7D-0B90-4E4A-A4F4-D59F1D36AAAC}" destId="{572F780A-C377-B644-8FE6-1B06F0C1EB25}" srcOrd="0" destOrd="0" presId="urn:microsoft.com/office/officeart/2008/layout/VerticalCurvedList"/>
    <dgm:cxn modelId="{C8D8E732-BAE2-C44D-864B-08CB0CA355B3}" type="presParOf" srcId="{8A2BBDC2-84F1-694A-B45C-F7B851CF6DD0}" destId="{6EEEA1F2-E251-EB48-B2F7-272D84702670}" srcOrd="0" destOrd="0" presId="urn:microsoft.com/office/officeart/2008/layout/VerticalCurvedList"/>
    <dgm:cxn modelId="{C3CE0480-4F7A-3A43-912C-C37853DCB744}" type="presParOf" srcId="{6EEEA1F2-E251-EB48-B2F7-272D84702670}" destId="{A05CDFD4-ADC6-9D44-8E55-F3D062467A4C}" srcOrd="0" destOrd="0" presId="urn:microsoft.com/office/officeart/2008/layout/VerticalCurvedList"/>
    <dgm:cxn modelId="{FEFC8C7E-43B8-7549-AF91-03A63D789561}" type="presParOf" srcId="{A05CDFD4-ADC6-9D44-8E55-F3D062467A4C}" destId="{F8FE68B3-1ED1-0740-9D89-6C1CFEB941B7}" srcOrd="0" destOrd="0" presId="urn:microsoft.com/office/officeart/2008/layout/VerticalCurvedList"/>
    <dgm:cxn modelId="{DB9F261D-67EE-FB44-9277-3720CCBD4637}" type="presParOf" srcId="{A05CDFD4-ADC6-9D44-8E55-F3D062467A4C}" destId="{15F6A43C-7394-2148-ADE8-C62B8C465CA9}" srcOrd="1" destOrd="0" presId="urn:microsoft.com/office/officeart/2008/layout/VerticalCurvedList"/>
    <dgm:cxn modelId="{2372B94C-0F8F-0A4B-A520-A0B8BCD01F60}" type="presParOf" srcId="{A05CDFD4-ADC6-9D44-8E55-F3D062467A4C}" destId="{3C99AC17-BF2F-F340-97EA-C3B3A681AD26}" srcOrd="2" destOrd="0" presId="urn:microsoft.com/office/officeart/2008/layout/VerticalCurvedList"/>
    <dgm:cxn modelId="{DF4C8D2C-9E85-9C4A-A3C6-159AC6387F0E}" type="presParOf" srcId="{A05CDFD4-ADC6-9D44-8E55-F3D062467A4C}" destId="{BA870D50-2675-7445-857E-9597701E3140}" srcOrd="3" destOrd="0" presId="urn:microsoft.com/office/officeart/2008/layout/VerticalCurvedList"/>
    <dgm:cxn modelId="{771D448C-54C4-B245-B87A-AB6CF6DE5922}" type="presParOf" srcId="{6EEEA1F2-E251-EB48-B2F7-272D84702670}" destId="{FBFFAAEF-2199-FD49-9D18-FDB9C78B229F}" srcOrd="1" destOrd="0" presId="urn:microsoft.com/office/officeart/2008/layout/VerticalCurvedList"/>
    <dgm:cxn modelId="{D4D8C7B2-9D67-FD41-BC1E-34AC7FD5B67B}" type="presParOf" srcId="{6EEEA1F2-E251-EB48-B2F7-272D84702670}" destId="{6709C9FE-6F2F-BA45-AA83-064E3237499C}" srcOrd="2" destOrd="0" presId="urn:microsoft.com/office/officeart/2008/layout/VerticalCurvedList"/>
    <dgm:cxn modelId="{1CB1190E-0D33-314C-9633-66F639C55D53}" type="presParOf" srcId="{6709C9FE-6F2F-BA45-AA83-064E3237499C}" destId="{2695A5D5-14E3-034E-A72D-3BF37267C5A1}" srcOrd="0" destOrd="0" presId="urn:microsoft.com/office/officeart/2008/layout/VerticalCurvedList"/>
    <dgm:cxn modelId="{123647F4-E0B8-8C4E-8361-2466EB7F8F68}" type="presParOf" srcId="{6EEEA1F2-E251-EB48-B2F7-272D84702670}" destId="{982B7CC3-96DB-1141-89AD-E6582B3A9AED}" srcOrd="3" destOrd="0" presId="urn:microsoft.com/office/officeart/2008/layout/VerticalCurvedList"/>
    <dgm:cxn modelId="{4B8B4088-6D81-8049-A62A-EFE7E696744D}" type="presParOf" srcId="{6EEEA1F2-E251-EB48-B2F7-272D84702670}" destId="{CC6C60E7-C33E-1B41-B648-C572CD9B569A}" srcOrd="4" destOrd="0" presId="urn:microsoft.com/office/officeart/2008/layout/VerticalCurvedList"/>
    <dgm:cxn modelId="{2DCDAD14-D12F-8048-A854-A80E7B2EE911}" type="presParOf" srcId="{CC6C60E7-C33E-1B41-B648-C572CD9B569A}" destId="{7549A33C-7031-0042-A98A-CC5968273D42}" srcOrd="0" destOrd="0" presId="urn:microsoft.com/office/officeart/2008/layout/VerticalCurvedList"/>
    <dgm:cxn modelId="{A1FA3188-8986-B649-A26A-27CD73061F76}" type="presParOf" srcId="{6EEEA1F2-E251-EB48-B2F7-272D84702670}" destId="{FB105EF4-062A-BF4B-8E3B-7A34AF02381F}" srcOrd="5" destOrd="0" presId="urn:microsoft.com/office/officeart/2008/layout/VerticalCurvedList"/>
    <dgm:cxn modelId="{BCB19CBF-370F-494F-97F2-7B6EEDE18EFA}" type="presParOf" srcId="{6EEEA1F2-E251-EB48-B2F7-272D84702670}" destId="{E0679E53-0B99-844D-86F7-8D42E08E24CA}" srcOrd="6" destOrd="0" presId="urn:microsoft.com/office/officeart/2008/layout/VerticalCurvedList"/>
    <dgm:cxn modelId="{ADB3915A-E58C-6A46-95DC-9FBE0C9A6951}" type="presParOf" srcId="{E0679E53-0B99-844D-86F7-8D42E08E24CA}" destId="{1FA40D38-7F77-A544-833C-70F958B6638F}" srcOrd="0" destOrd="0" presId="urn:microsoft.com/office/officeart/2008/layout/VerticalCurvedList"/>
    <dgm:cxn modelId="{077AD098-AD04-E140-AEC7-212631312233}" type="presParOf" srcId="{6EEEA1F2-E251-EB48-B2F7-272D84702670}" destId="{8B043A98-A810-BA42-862F-B1DCB048087B}" srcOrd="7" destOrd="0" presId="urn:microsoft.com/office/officeart/2008/layout/VerticalCurvedList"/>
    <dgm:cxn modelId="{9FF99327-8F38-C44E-982A-4EA93F997F1A}" type="presParOf" srcId="{6EEEA1F2-E251-EB48-B2F7-272D84702670}" destId="{07E99DB3-4656-FA4E-B4B7-D71A49D85A2E}" srcOrd="8" destOrd="0" presId="urn:microsoft.com/office/officeart/2008/layout/VerticalCurvedList"/>
    <dgm:cxn modelId="{FEA3FF1D-F10C-B246-981F-040343AAA981}" type="presParOf" srcId="{07E99DB3-4656-FA4E-B4B7-D71A49D85A2E}" destId="{D101AE9F-7C3C-ED46-BF08-72F5C88C738B}" srcOrd="0" destOrd="0" presId="urn:microsoft.com/office/officeart/2008/layout/VerticalCurvedList"/>
    <dgm:cxn modelId="{455B170D-A0BE-044A-8C23-B74E2D9AD7E7}" type="presParOf" srcId="{6EEEA1F2-E251-EB48-B2F7-272D84702670}" destId="{572F780A-C377-B644-8FE6-1B06F0C1EB25}" srcOrd="9" destOrd="0" presId="urn:microsoft.com/office/officeart/2008/layout/VerticalCurvedList"/>
    <dgm:cxn modelId="{68A89D34-D916-9949-9D01-30D847A98B46}" type="presParOf" srcId="{6EEEA1F2-E251-EB48-B2F7-272D84702670}" destId="{6C8B5FB3-A422-2541-81EA-65F953B822FB}" srcOrd="10" destOrd="0" presId="urn:microsoft.com/office/officeart/2008/layout/VerticalCurvedList"/>
    <dgm:cxn modelId="{815CA59D-1188-E04A-A4F4-843BA23339B8}" type="presParOf" srcId="{6C8B5FB3-A422-2541-81EA-65F953B822FB}" destId="{BA73D5B0-E311-1546-A20D-0D64BC18155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E1EA80-D4BB-9F44-98BB-4281FE8E56BA}" type="doc">
      <dgm:prSet loTypeId="urn:microsoft.com/office/officeart/2008/layout/VerticalCurvedList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C03BECFB-74F7-FE4C-A999-2D3309CBACFC}">
      <dgm:prSet phldrT="[Text]"/>
      <dgm:spPr/>
      <dgm:t>
        <a:bodyPr/>
        <a:lstStyle/>
        <a:p>
          <a:r>
            <a:rPr lang="en-GB" dirty="0"/>
            <a:t>Open-ended essay-style</a:t>
          </a:r>
        </a:p>
      </dgm:t>
    </dgm:pt>
    <dgm:pt modelId="{D79CB50E-32BC-8B49-909E-B03EF070AFD3}" type="parTrans" cxnId="{FA4B659A-39D2-754B-9D38-347D4CB105CD}">
      <dgm:prSet/>
      <dgm:spPr/>
      <dgm:t>
        <a:bodyPr/>
        <a:lstStyle/>
        <a:p>
          <a:endParaRPr lang="en-GB"/>
        </a:p>
      </dgm:t>
    </dgm:pt>
    <dgm:pt modelId="{B1D2482F-0C04-0442-BD92-B395BFF03DCE}" type="sibTrans" cxnId="{FA4B659A-39D2-754B-9D38-347D4CB105CD}">
      <dgm:prSet/>
      <dgm:spPr/>
      <dgm:t>
        <a:bodyPr/>
        <a:lstStyle/>
        <a:p>
          <a:endParaRPr lang="en-GB"/>
        </a:p>
      </dgm:t>
    </dgm:pt>
    <dgm:pt modelId="{77B2F576-FD10-5247-A519-D45DDFCB7AE9}">
      <dgm:prSet phldrT="[Text]"/>
      <dgm:spPr/>
      <dgm:t>
        <a:bodyPr/>
        <a:lstStyle/>
        <a:p>
          <a:r>
            <a:rPr lang="en-GB" dirty="0"/>
            <a:t>Natural language query</a:t>
          </a:r>
        </a:p>
      </dgm:t>
    </dgm:pt>
    <dgm:pt modelId="{A4DDC3FE-32BB-6046-A52C-7F97929377A4}" type="parTrans" cxnId="{E76AFC24-4518-3D45-A110-BF6F4C7E671E}">
      <dgm:prSet/>
      <dgm:spPr/>
      <dgm:t>
        <a:bodyPr/>
        <a:lstStyle/>
        <a:p>
          <a:endParaRPr lang="en-GB"/>
        </a:p>
      </dgm:t>
    </dgm:pt>
    <dgm:pt modelId="{E8063B44-BF0D-024B-A05D-3D47FA13259B}" type="sibTrans" cxnId="{E76AFC24-4518-3D45-A110-BF6F4C7E671E}">
      <dgm:prSet/>
      <dgm:spPr/>
      <dgm:t>
        <a:bodyPr/>
        <a:lstStyle/>
        <a:p>
          <a:endParaRPr lang="en-GB"/>
        </a:p>
      </dgm:t>
    </dgm:pt>
    <dgm:pt modelId="{CDA177A2-005B-024C-BC99-C224487A59BA}">
      <dgm:prSet phldrT="[Text]"/>
      <dgm:spPr/>
      <dgm:t>
        <a:bodyPr/>
        <a:lstStyle/>
        <a:p>
          <a:r>
            <a:rPr lang="en-GB" dirty="0"/>
            <a:t>Multiple points of view</a:t>
          </a:r>
        </a:p>
      </dgm:t>
    </dgm:pt>
    <dgm:pt modelId="{80B14BF5-52F3-EF47-B747-849BE9FB6A76}" type="parTrans" cxnId="{84135B5B-D8CF-9E47-A3CB-C9BF25EC703D}">
      <dgm:prSet/>
      <dgm:spPr/>
      <dgm:t>
        <a:bodyPr/>
        <a:lstStyle/>
        <a:p>
          <a:endParaRPr lang="en-GB"/>
        </a:p>
      </dgm:t>
    </dgm:pt>
    <dgm:pt modelId="{A1957241-C8AE-5D4E-A315-9C18EE4FBE6E}" type="sibTrans" cxnId="{84135B5B-D8CF-9E47-A3CB-C9BF25EC703D}">
      <dgm:prSet/>
      <dgm:spPr/>
      <dgm:t>
        <a:bodyPr/>
        <a:lstStyle/>
        <a:p>
          <a:endParaRPr lang="en-GB"/>
        </a:p>
      </dgm:t>
    </dgm:pt>
    <dgm:pt modelId="{EDAB73A2-291F-6441-BE0A-587FAF46BF0B}">
      <dgm:prSet phldrT="[Text]"/>
      <dgm:spPr/>
      <dgm:t>
        <a:bodyPr/>
        <a:lstStyle/>
        <a:p>
          <a:r>
            <a:rPr lang="en-GB" dirty="0"/>
            <a:t>Concern multiple entities</a:t>
          </a:r>
        </a:p>
      </dgm:t>
    </dgm:pt>
    <dgm:pt modelId="{6D66EC8B-8B9A-A442-A875-B7F0397D0F76}" type="parTrans" cxnId="{7021BB8A-8D8C-BB49-93EF-B89C83B6964B}">
      <dgm:prSet/>
      <dgm:spPr/>
      <dgm:t>
        <a:bodyPr/>
        <a:lstStyle/>
        <a:p>
          <a:endParaRPr lang="en-GB"/>
        </a:p>
      </dgm:t>
    </dgm:pt>
    <dgm:pt modelId="{94CB8030-E0AD-4F4D-9D07-17B81C146F0E}" type="sibTrans" cxnId="{7021BB8A-8D8C-BB49-93EF-B89C83B6964B}">
      <dgm:prSet/>
      <dgm:spPr/>
      <dgm:t>
        <a:bodyPr/>
        <a:lstStyle/>
        <a:p>
          <a:endParaRPr lang="en-GB"/>
        </a:p>
      </dgm:t>
    </dgm:pt>
    <dgm:pt modelId="{89CDEE7D-0B90-4E4A-A4F4-D59F1D36AAAC}">
      <dgm:prSet phldrT="[Text]"/>
      <dgm:spPr/>
      <dgm:t>
        <a:bodyPr/>
        <a:lstStyle/>
        <a:p>
          <a:r>
            <a:rPr lang="en-GB" dirty="0"/>
            <a:t>Requires domain knowledge</a:t>
          </a:r>
        </a:p>
      </dgm:t>
    </dgm:pt>
    <dgm:pt modelId="{78339C0B-6401-C542-B4F8-4133C6BE77D2}" type="parTrans" cxnId="{CE428659-CBCE-E04F-B015-EEB13F6B2C7A}">
      <dgm:prSet/>
      <dgm:spPr/>
      <dgm:t>
        <a:bodyPr/>
        <a:lstStyle/>
        <a:p>
          <a:endParaRPr lang="en-GB"/>
        </a:p>
      </dgm:t>
    </dgm:pt>
    <dgm:pt modelId="{C17CABDC-5D28-4F40-B252-D87AB95594F5}" type="sibTrans" cxnId="{CE428659-CBCE-E04F-B015-EEB13F6B2C7A}">
      <dgm:prSet/>
      <dgm:spPr/>
      <dgm:t>
        <a:bodyPr/>
        <a:lstStyle/>
        <a:p>
          <a:endParaRPr lang="en-GB"/>
        </a:p>
      </dgm:t>
    </dgm:pt>
    <dgm:pt modelId="{8A2BBDC2-84F1-694A-B45C-F7B851CF6DD0}" type="pres">
      <dgm:prSet presAssocID="{C5E1EA80-D4BB-9F44-98BB-4281FE8E56BA}" presName="Name0" presStyleCnt="0">
        <dgm:presLayoutVars>
          <dgm:chMax val="7"/>
          <dgm:chPref val="7"/>
          <dgm:dir/>
        </dgm:presLayoutVars>
      </dgm:prSet>
      <dgm:spPr/>
    </dgm:pt>
    <dgm:pt modelId="{6EEEA1F2-E251-EB48-B2F7-272D84702670}" type="pres">
      <dgm:prSet presAssocID="{C5E1EA80-D4BB-9F44-98BB-4281FE8E56BA}" presName="Name1" presStyleCnt="0"/>
      <dgm:spPr/>
    </dgm:pt>
    <dgm:pt modelId="{A05CDFD4-ADC6-9D44-8E55-F3D062467A4C}" type="pres">
      <dgm:prSet presAssocID="{C5E1EA80-D4BB-9F44-98BB-4281FE8E56BA}" presName="cycle" presStyleCnt="0"/>
      <dgm:spPr/>
    </dgm:pt>
    <dgm:pt modelId="{F8FE68B3-1ED1-0740-9D89-6C1CFEB941B7}" type="pres">
      <dgm:prSet presAssocID="{C5E1EA80-D4BB-9F44-98BB-4281FE8E56BA}" presName="srcNode" presStyleLbl="node1" presStyleIdx="0" presStyleCnt="5"/>
      <dgm:spPr/>
    </dgm:pt>
    <dgm:pt modelId="{15F6A43C-7394-2148-ADE8-C62B8C465CA9}" type="pres">
      <dgm:prSet presAssocID="{C5E1EA80-D4BB-9F44-98BB-4281FE8E56BA}" presName="conn" presStyleLbl="parChTrans1D2" presStyleIdx="0" presStyleCnt="1"/>
      <dgm:spPr/>
    </dgm:pt>
    <dgm:pt modelId="{3C99AC17-BF2F-F340-97EA-C3B3A681AD26}" type="pres">
      <dgm:prSet presAssocID="{C5E1EA80-D4BB-9F44-98BB-4281FE8E56BA}" presName="extraNode" presStyleLbl="node1" presStyleIdx="0" presStyleCnt="5"/>
      <dgm:spPr/>
    </dgm:pt>
    <dgm:pt modelId="{BA870D50-2675-7445-857E-9597701E3140}" type="pres">
      <dgm:prSet presAssocID="{C5E1EA80-D4BB-9F44-98BB-4281FE8E56BA}" presName="dstNode" presStyleLbl="node1" presStyleIdx="0" presStyleCnt="5"/>
      <dgm:spPr/>
    </dgm:pt>
    <dgm:pt modelId="{FBFFAAEF-2199-FD49-9D18-FDB9C78B229F}" type="pres">
      <dgm:prSet presAssocID="{C03BECFB-74F7-FE4C-A999-2D3309CBACFC}" presName="text_1" presStyleLbl="node1" presStyleIdx="0" presStyleCnt="5">
        <dgm:presLayoutVars>
          <dgm:bulletEnabled val="1"/>
        </dgm:presLayoutVars>
      </dgm:prSet>
      <dgm:spPr/>
    </dgm:pt>
    <dgm:pt modelId="{6709C9FE-6F2F-BA45-AA83-064E3237499C}" type="pres">
      <dgm:prSet presAssocID="{C03BECFB-74F7-FE4C-A999-2D3309CBACFC}" presName="accent_1" presStyleCnt="0"/>
      <dgm:spPr/>
    </dgm:pt>
    <dgm:pt modelId="{2695A5D5-14E3-034E-A72D-3BF37267C5A1}" type="pres">
      <dgm:prSet presAssocID="{C03BECFB-74F7-FE4C-A999-2D3309CBACFC}" presName="accentRepeatNode" presStyleLbl="solidFgAcc1" presStyleIdx="0" presStyleCnt="5"/>
      <dgm:spPr/>
    </dgm:pt>
    <dgm:pt modelId="{982B7CC3-96DB-1141-89AD-E6582B3A9AED}" type="pres">
      <dgm:prSet presAssocID="{77B2F576-FD10-5247-A519-D45DDFCB7AE9}" presName="text_2" presStyleLbl="node1" presStyleIdx="1" presStyleCnt="5">
        <dgm:presLayoutVars>
          <dgm:bulletEnabled val="1"/>
        </dgm:presLayoutVars>
      </dgm:prSet>
      <dgm:spPr/>
    </dgm:pt>
    <dgm:pt modelId="{CC6C60E7-C33E-1B41-B648-C572CD9B569A}" type="pres">
      <dgm:prSet presAssocID="{77B2F576-FD10-5247-A519-D45DDFCB7AE9}" presName="accent_2" presStyleCnt="0"/>
      <dgm:spPr/>
    </dgm:pt>
    <dgm:pt modelId="{7549A33C-7031-0042-A98A-CC5968273D42}" type="pres">
      <dgm:prSet presAssocID="{77B2F576-FD10-5247-A519-D45DDFCB7AE9}" presName="accentRepeatNode" presStyleLbl="solidFgAcc1" presStyleIdx="1" presStyleCnt="5"/>
      <dgm:spPr/>
    </dgm:pt>
    <dgm:pt modelId="{FB105EF4-062A-BF4B-8E3B-7A34AF02381F}" type="pres">
      <dgm:prSet presAssocID="{CDA177A2-005B-024C-BC99-C224487A59BA}" presName="text_3" presStyleLbl="node1" presStyleIdx="2" presStyleCnt="5">
        <dgm:presLayoutVars>
          <dgm:bulletEnabled val="1"/>
        </dgm:presLayoutVars>
      </dgm:prSet>
      <dgm:spPr/>
    </dgm:pt>
    <dgm:pt modelId="{E0679E53-0B99-844D-86F7-8D42E08E24CA}" type="pres">
      <dgm:prSet presAssocID="{CDA177A2-005B-024C-BC99-C224487A59BA}" presName="accent_3" presStyleCnt="0"/>
      <dgm:spPr/>
    </dgm:pt>
    <dgm:pt modelId="{1FA40D38-7F77-A544-833C-70F958B6638F}" type="pres">
      <dgm:prSet presAssocID="{CDA177A2-005B-024C-BC99-C224487A59BA}" presName="accentRepeatNode" presStyleLbl="solidFgAcc1" presStyleIdx="2" presStyleCnt="5"/>
      <dgm:spPr/>
    </dgm:pt>
    <dgm:pt modelId="{8B043A98-A810-BA42-862F-B1DCB048087B}" type="pres">
      <dgm:prSet presAssocID="{EDAB73A2-291F-6441-BE0A-587FAF46BF0B}" presName="text_4" presStyleLbl="node1" presStyleIdx="3" presStyleCnt="5">
        <dgm:presLayoutVars>
          <dgm:bulletEnabled val="1"/>
        </dgm:presLayoutVars>
      </dgm:prSet>
      <dgm:spPr/>
    </dgm:pt>
    <dgm:pt modelId="{07E99DB3-4656-FA4E-B4B7-D71A49D85A2E}" type="pres">
      <dgm:prSet presAssocID="{EDAB73A2-291F-6441-BE0A-587FAF46BF0B}" presName="accent_4" presStyleCnt="0"/>
      <dgm:spPr/>
    </dgm:pt>
    <dgm:pt modelId="{D101AE9F-7C3C-ED46-BF08-72F5C88C738B}" type="pres">
      <dgm:prSet presAssocID="{EDAB73A2-291F-6441-BE0A-587FAF46BF0B}" presName="accentRepeatNode" presStyleLbl="solidFgAcc1" presStyleIdx="3" presStyleCnt="5"/>
      <dgm:spPr/>
    </dgm:pt>
    <dgm:pt modelId="{572F780A-C377-B644-8FE6-1B06F0C1EB25}" type="pres">
      <dgm:prSet presAssocID="{89CDEE7D-0B90-4E4A-A4F4-D59F1D36AAAC}" presName="text_5" presStyleLbl="node1" presStyleIdx="4" presStyleCnt="5">
        <dgm:presLayoutVars>
          <dgm:bulletEnabled val="1"/>
        </dgm:presLayoutVars>
      </dgm:prSet>
      <dgm:spPr/>
    </dgm:pt>
    <dgm:pt modelId="{6C8B5FB3-A422-2541-81EA-65F953B822FB}" type="pres">
      <dgm:prSet presAssocID="{89CDEE7D-0B90-4E4A-A4F4-D59F1D36AAAC}" presName="accent_5" presStyleCnt="0"/>
      <dgm:spPr/>
    </dgm:pt>
    <dgm:pt modelId="{BA73D5B0-E311-1546-A20D-0D64BC181555}" type="pres">
      <dgm:prSet presAssocID="{89CDEE7D-0B90-4E4A-A4F4-D59F1D36AAAC}" presName="accentRepeatNode" presStyleLbl="solidFgAcc1" presStyleIdx="4" presStyleCnt="5"/>
      <dgm:spPr/>
    </dgm:pt>
  </dgm:ptLst>
  <dgm:cxnLst>
    <dgm:cxn modelId="{87AEBC22-D9B1-B241-A82D-22052B626F99}" type="presOf" srcId="{77B2F576-FD10-5247-A519-D45DDFCB7AE9}" destId="{982B7CC3-96DB-1141-89AD-E6582B3A9AED}" srcOrd="0" destOrd="0" presId="urn:microsoft.com/office/officeart/2008/layout/VerticalCurvedList"/>
    <dgm:cxn modelId="{E76AFC24-4518-3D45-A110-BF6F4C7E671E}" srcId="{C5E1EA80-D4BB-9F44-98BB-4281FE8E56BA}" destId="{77B2F576-FD10-5247-A519-D45DDFCB7AE9}" srcOrd="1" destOrd="0" parTransId="{A4DDC3FE-32BB-6046-A52C-7F97929377A4}" sibTransId="{E8063B44-BF0D-024B-A05D-3D47FA13259B}"/>
    <dgm:cxn modelId="{3F441F38-6BB5-BE4D-B2C0-FE06A83C6CA0}" type="presOf" srcId="{C5E1EA80-D4BB-9F44-98BB-4281FE8E56BA}" destId="{8A2BBDC2-84F1-694A-B45C-F7B851CF6DD0}" srcOrd="0" destOrd="0" presId="urn:microsoft.com/office/officeart/2008/layout/VerticalCurvedList"/>
    <dgm:cxn modelId="{21322F40-C57D-FF42-A0D9-F4A86B0504E3}" type="presOf" srcId="{CDA177A2-005B-024C-BC99-C224487A59BA}" destId="{FB105EF4-062A-BF4B-8E3B-7A34AF02381F}" srcOrd="0" destOrd="0" presId="urn:microsoft.com/office/officeart/2008/layout/VerticalCurvedList"/>
    <dgm:cxn modelId="{CE428659-CBCE-E04F-B015-EEB13F6B2C7A}" srcId="{C5E1EA80-D4BB-9F44-98BB-4281FE8E56BA}" destId="{89CDEE7D-0B90-4E4A-A4F4-D59F1D36AAAC}" srcOrd="4" destOrd="0" parTransId="{78339C0B-6401-C542-B4F8-4133C6BE77D2}" sibTransId="{C17CABDC-5D28-4F40-B252-D87AB95594F5}"/>
    <dgm:cxn modelId="{84135B5B-D8CF-9E47-A3CB-C9BF25EC703D}" srcId="{C5E1EA80-D4BB-9F44-98BB-4281FE8E56BA}" destId="{CDA177A2-005B-024C-BC99-C224487A59BA}" srcOrd="2" destOrd="0" parTransId="{80B14BF5-52F3-EF47-B747-849BE9FB6A76}" sibTransId="{A1957241-C8AE-5D4E-A315-9C18EE4FBE6E}"/>
    <dgm:cxn modelId="{ED165B69-453A-8943-BDA6-9B196CAE4EC7}" type="presOf" srcId="{B1D2482F-0C04-0442-BD92-B395BFF03DCE}" destId="{15F6A43C-7394-2148-ADE8-C62B8C465CA9}" srcOrd="0" destOrd="0" presId="urn:microsoft.com/office/officeart/2008/layout/VerticalCurvedList"/>
    <dgm:cxn modelId="{D2F9FD73-E785-704A-A867-4A45DEDF9CF2}" type="presOf" srcId="{EDAB73A2-291F-6441-BE0A-587FAF46BF0B}" destId="{8B043A98-A810-BA42-862F-B1DCB048087B}" srcOrd="0" destOrd="0" presId="urn:microsoft.com/office/officeart/2008/layout/VerticalCurvedList"/>
    <dgm:cxn modelId="{7021BB8A-8D8C-BB49-93EF-B89C83B6964B}" srcId="{C5E1EA80-D4BB-9F44-98BB-4281FE8E56BA}" destId="{EDAB73A2-291F-6441-BE0A-587FAF46BF0B}" srcOrd="3" destOrd="0" parTransId="{6D66EC8B-8B9A-A442-A875-B7F0397D0F76}" sibTransId="{94CB8030-E0AD-4F4D-9D07-17B81C146F0E}"/>
    <dgm:cxn modelId="{FA4B659A-39D2-754B-9D38-347D4CB105CD}" srcId="{C5E1EA80-D4BB-9F44-98BB-4281FE8E56BA}" destId="{C03BECFB-74F7-FE4C-A999-2D3309CBACFC}" srcOrd="0" destOrd="0" parTransId="{D79CB50E-32BC-8B49-909E-B03EF070AFD3}" sibTransId="{B1D2482F-0C04-0442-BD92-B395BFF03DCE}"/>
    <dgm:cxn modelId="{6BFEF59D-A6FF-2B47-B5B7-297663CA35F3}" type="presOf" srcId="{C03BECFB-74F7-FE4C-A999-2D3309CBACFC}" destId="{FBFFAAEF-2199-FD49-9D18-FDB9C78B229F}" srcOrd="0" destOrd="0" presId="urn:microsoft.com/office/officeart/2008/layout/VerticalCurvedList"/>
    <dgm:cxn modelId="{8287D8AE-03A2-0447-B164-B4A07BB1B2E2}" type="presOf" srcId="{89CDEE7D-0B90-4E4A-A4F4-D59F1D36AAAC}" destId="{572F780A-C377-B644-8FE6-1B06F0C1EB25}" srcOrd="0" destOrd="0" presId="urn:microsoft.com/office/officeart/2008/layout/VerticalCurvedList"/>
    <dgm:cxn modelId="{C8D8E732-BAE2-C44D-864B-08CB0CA355B3}" type="presParOf" srcId="{8A2BBDC2-84F1-694A-B45C-F7B851CF6DD0}" destId="{6EEEA1F2-E251-EB48-B2F7-272D84702670}" srcOrd="0" destOrd="0" presId="urn:microsoft.com/office/officeart/2008/layout/VerticalCurvedList"/>
    <dgm:cxn modelId="{C3CE0480-4F7A-3A43-912C-C37853DCB744}" type="presParOf" srcId="{6EEEA1F2-E251-EB48-B2F7-272D84702670}" destId="{A05CDFD4-ADC6-9D44-8E55-F3D062467A4C}" srcOrd="0" destOrd="0" presId="urn:microsoft.com/office/officeart/2008/layout/VerticalCurvedList"/>
    <dgm:cxn modelId="{FEFC8C7E-43B8-7549-AF91-03A63D789561}" type="presParOf" srcId="{A05CDFD4-ADC6-9D44-8E55-F3D062467A4C}" destId="{F8FE68B3-1ED1-0740-9D89-6C1CFEB941B7}" srcOrd="0" destOrd="0" presId="urn:microsoft.com/office/officeart/2008/layout/VerticalCurvedList"/>
    <dgm:cxn modelId="{DB9F261D-67EE-FB44-9277-3720CCBD4637}" type="presParOf" srcId="{A05CDFD4-ADC6-9D44-8E55-F3D062467A4C}" destId="{15F6A43C-7394-2148-ADE8-C62B8C465CA9}" srcOrd="1" destOrd="0" presId="urn:microsoft.com/office/officeart/2008/layout/VerticalCurvedList"/>
    <dgm:cxn modelId="{2372B94C-0F8F-0A4B-A520-A0B8BCD01F60}" type="presParOf" srcId="{A05CDFD4-ADC6-9D44-8E55-F3D062467A4C}" destId="{3C99AC17-BF2F-F340-97EA-C3B3A681AD26}" srcOrd="2" destOrd="0" presId="urn:microsoft.com/office/officeart/2008/layout/VerticalCurvedList"/>
    <dgm:cxn modelId="{DF4C8D2C-9E85-9C4A-A3C6-159AC6387F0E}" type="presParOf" srcId="{A05CDFD4-ADC6-9D44-8E55-F3D062467A4C}" destId="{BA870D50-2675-7445-857E-9597701E3140}" srcOrd="3" destOrd="0" presId="urn:microsoft.com/office/officeart/2008/layout/VerticalCurvedList"/>
    <dgm:cxn modelId="{771D448C-54C4-B245-B87A-AB6CF6DE5922}" type="presParOf" srcId="{6EEEA1F2-E251-EB48-B2F7-272D84702670}" destId="{FBFFAAEF-2199-FD49-9D18-FDB9C78B229F}" srcOrd="1" destOrd="0" presId="urn:microsoft.com/office/officeart/2008/layout/VerticalCurvedList"/>
    <dgm:cxn modelId="{D4D8C7B2-9D67-FD41-BC1E-34AC7FD5B67B}" type="presParOf" srcId="{6EEEA1F2-E251-EB48-B2F7-272D84702670}" destId="{6709C9FE-6F2F-BA45-AA83-064E3237499C}" srcOrd="2" destOrd="0" presId="urn:microsoft.com/office/officeart/2008/layout/VerticalCurvedList"/>
    <dgm:cxn modelId="{1CB1190E-0D33-314C-9633-66F639C55D53}" type="presParOf" srcId="{6709C9FE-6F2F-BA45-AA83-064E3237499C}" destId="{2695A5D5-14E3-034E-A72D-3BF37267C5A1}" srcOrd="0" destOrd="0" presId="urn:microsoft.com/office/officeart/2008/layout/VerticalCurvedList"/>
    <dgm:cxn modelId="{123647F4-E0B8-8C4E-8361-2466EB7F8F68}" type="presParOf" srcId="{6EEEA1F2-E251-EB48-B2F7-272D84702670}" destId="{982B7CC3-96DB-1141-89AD-E6582B3A9AED}" srcOrd="3" destOrd="0" presId="urn:microsoft.com/office/officeart/2008/layout/VerticalCurvedList"/>
    <dgm:cxn modelId="{4B8B4088-6D81-8049-A62A-EFE7E696744D}" type="presParOf" srcId="{6EEEA1F2-E251-EB48-B2F7-272D84702670}" destId="{CC6C60E7-C33E-1B41-B648-C572CD9B569A}" srcOrd="4" destOrd="0" presId="urn:microsoft.com/office/officeart/2008/layout/VerticalCurvedList"/>
    <dgm:cxn modelId="{2DCDAD14-D12F-8048-A854-A80E7B2EE911}" type="presParOf" srcId="{CC6C60E7-C33E-1B41-B648-C572CD9B569A}" destId="{7549A33C-7031-0042-A98A-CC5968273D42}" srcOrd="0" destOrd="0" presId="urn:microsoft.com/office/officeart/2008/layout/VerticalCurvedList"/>
    <dgm:cxn modelId="{A1FA3188-8986-B649-A26A-27CD73061F76}" type="presParOf" srcId="{6EEEA1F2-E251-EB48-B2F7-272D84702670}" destId="{FB105EF4-062A-BF4B-8E3B-7A34AF02381F}" srcOrd="5" destOrd="0" presId="urn:microsoft.com/office/officeart/2008/layout/VerticalCurvedList"/>
    <dgm:cxn modelId="{BCB19CBF-370F-494F-97F2-7B6EEDE18EFA}" type="presParOf" srcId="{6EEEA1F2-E251-EB48-B2F7-272D84702670}" destId="{E0679E53-0B99-844D-86F7-8D42E08E24CA}" srcOrd="6" destOrd="0" presId="urn:microsoft.com/office/officeart/2008/layout/VerticalCurvedList"/>
    <dgm:cxn modelId="{ADB3915A-E58C-6A46-95DC-9FBE0C9A6951}" type="presParOf" srcId="{E0679E53-0B99-844D-86F7-8D42E08E24CA}" destId="{1FA40D38-7F77-A544-833C-70F958B6638F}" srcOrd="0" destOrd="0" presId="urn:microsoft.com/office/officeart/2008/layout/VerticalCurvedList"/>
    <dgm:cxn modelId="{077AD098-AD04-E140-AEC7-212631312233}" type="presParOf" srcId="{6EEEA1F2-E251-EB48-B2F7-272D84702670}" destId="{8B043A98-A810-BA42-862F-B1DCB048087B}" srcOrd="7" destOrd="0" presId="urn:microsoft.com/office/officeart/2008/layout/VerticalCurvedList"/>
    <dgm:cxn modelId="{9FF99327-8F38-C44E-982A-4EA93F997F1A}" type="presParOf" srcId="{6EEEA1F2-E251-EB48-B2F7-272D84702670}" destId="{07E99DB3-4656-FA4E-B4B7-D71A49D85A2E}" srcOrd="8" destOrd="0" presId="urn:microsoft.com/office/officeart/2008/layout/VerticalCurvedList"/>
    <dgm:cxn modelId="{FEA3FF1D-F10C-B246-981F-040343AAA981}" type="presParOf" srcId="{07E99DB3-4656-FA4E-B4B7-D71A49D85A2E}" destId="{D101AE9F-7C3C-ED46-BF08-72F5C88C738B}" srcOrd="0" destOrd="0" presId="urn:microsoft.com/office/officeart/2008/layout/VerticalCurvedList"/>
    <dgm:cxn modelId="{455B170D-A0BE-044A-8C23-B74E2D9AD7E7}" type="presParOf" srcId="{6EEEA1F2-E251-EB48-B2F7-272D84702670}" destId="{572F780A-C377-B644-8FE6-1B06F0C1EB25}" srcOrd="9" destOrd="0" presId="urn:microsoft.com/office/officeart/2008/layout/VerticalCurvedList"/>
    <dgm:cxn modelId="{68A89D34-D916-9949-9D01-30D847A98B46}" type="presParOf" srcId="{6EEEA1F2-E251-EB48-B2F7-272D84702670}" destId="{6C8B5FB3-A422-2541-81EA-65F953B822FB}" srcOrd="10" destOrd="0" presId="urn:microsoft.com/office/officeart/2008/layout/VerticalCurvedList"/>
    <dgm:cxn modelId="{815CA59D-1188-E04A-A4F4-843BA23339B8}" type="presParOf" srcId="{6C8B5FB3-A422-2541-81EA-65F953B822FB}" destId="{BA73D5B0-E311-1546-A20D-0D64BC18155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6A43C-7394-2148-ADE8-C62B8C465CA9}">
      <dsp:nvSpPr>
        <dsp:cNvPr id="0" name=""/>
        <dsp:cNvSpPr/>
      </dsp:nvSpPr>
      <dsp:spPr>
        <a:xfrm>
          <a:off x="-2746387" y="-423470"/>
          <a:ext cx="3277586" cy="3277586"/>
        </a:xfrm>
        <a:prstGeom prst="blockArc">
          <a:avLst>
            <a:gd name="adj1" fmla="val 18900000"/>
            <a:gd name="adj2" fmla="val 2700000"/>
            <a:gd name="adj3" fmla="val 659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FAAEF-2199-FD49-9D18-FDB9C78B229F}">
      <dsp:nvSpPr>
        <dsp:cNvPr id="0" name=""/>
        <dsp:cNvSpPr/>
      </dsp:nvSpPr>
      <dsp:spPr>
        <a:xfrm>
          <a:off x="233606" y="151866"/>
          <a:ext cx="3337404" cy="303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243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Open-ended essay-style</a:t>
          </a:r>
        </a:p>
      </dsp:txBody>
      <dsp:txXfrm>
        <a:off x="233606" y="151866"/>
        <a:ext cx="3337404" cy="303927"/>
      </dsp:txXfrm>
    </dsp:sp>
    <dsp:sp modelId="{2695A5D5-14E3-034E-A72D-3BF37267C5A1}">
      <dsp:nvSpPr>
        <dsp:cNvPr id="0" name=""/>
        <dsp:cNvSpPr/>
      </dsp:nvSpPr>
      <dsp:spPr>
        <a:xfrm>
          <a:off x="43651" y="113875"/>
          <a:ext cx="379909" cy="379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B7CC3-96DB-1141-89AD-E6582B3A9AED}">
      <dsp:nvSpPr>
        <dsp:cNvPr id="0" name=""/>
        <dsp:cNvSpPr/>
      </dsp:nvSpPr>
      <dsp:spPr>
        <a:xfrm>
          <a:off x="451392" y="607612"/>
          <a:ext cx="3119618" cy="303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243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Natural language query</a:t>
          </a:r>
        </a:p>
      </dsp:txBody>
      <dsp:txXfrm>
        <a:off x="451392" y="607612"/>
        <a:ext cx="3119618" cy="303927"/>
      </dsp:txXfrm>
    </dsp:sp>
    <dsp:sp modelId="{7549A33C-7031-0042-A98A-CC5968273D42}">
      <dsp:nvSpPr>
        <dsp:cNvPr id="0" name=""/>
        <dsp:cNvSpPr/>
      </dsp:nvSpPr>
      <dsp:spPr>
        <a:xfrm>
          <a:off x="261437" y="569621"/>
          <a:ext cx="379909" cy="379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05EF4-062A-BF4B-8E3B-7A34AF02381F}">
      <dsp:nvSpPr>
        <dsp:cNvPr id="0" name=""/>
        <dsp:cNvSpPr/>
      </dsp:nvSpPr>
      <dsp:spPr>
        <a:xfrm>
          <a:off x="518234" y="1063358"/>
          <a:ext cx="3052775" cy="303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243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Multiple points of view</a:t>
          </a:r>
        </a:p>
      </dsp:txBody>
      <dsp:txXfrm>
        <a:off x="518234" y="1063358"/>
        <a:ext cx="3052775" cy="303927"/>
      </dsp:txXfrm>
    </dsp:sp>
    <dsp:sp modelId="{1FA40D38-7F77-A544-833C-70F958B6638F}">
      <dsp:nvSpPr>
        <dsp:cNvPr id="0" name=""/>
        <dsp:cNvSpPr/>
      </dsp:nvSpPr>
      <dsp:spPr>
        <a:xfrm>
          <a:off x="328279" y="1025367"/>
          <a:ext cx="379909" cy="379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043A98-A810-BA42-862F-B1DCB048087B}">
      <dsp:nvSpPr>
        <dsp:cNvPr id="0" name=""/>
        <dsp:cNvSpPr/>
      </dsp:nvSpPr>
      <dsp:spPr>
        <a:xfrm>
          <a:off x="451392" y="1519104"/>
          <a:ext cx="3119618" cy="303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243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Concern multiple entities</a:t>
          </a:r>
        </a:p>
      </dsp:txBody>
      <dsp:txXfrm>
        <a:off x="451392" y="1519104"/>
        <a:ext cx="3119618" cy="303927"/>
      </dsp:txXfrm>
    </dsp:sp>
    <dsp:sp modelId="{D101AE9F-7C3C-ED46-BF08-72F5C88C738B}">
      <dsp:nvSpPr>
        <dsp:cNvPr id="0" name=""/>
        <dsp:cNvSpPr/>
      </dsp:nvSpPr>
      <dsp:spPr>
        <a:xfrm>
          <a:off x="261437" y="1481113"/>
          <a:ext cx="379909" cy="379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2F780A-C377-B644-8FE6-1B06F0C1EB25}">
      <dsp:nvSpPr>
        <dsp:cNvPr id="0" name=""/>
        <dsp:cNvSpPr/>
      </dsp:nvSpPr>
      <dsp:spPr>
        <a:xfrm>
          <a:off x="233606" y="1974850"/>
          <a:ext cx="3337404" cy="303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243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Requires domain knowledge</a:t>
          </a:r>
        </a:p>
      </dsp:txBody>
      <dsp:txXfrm>
        <a:off x="233606" y="1974850"/>
        <a:ext cx="3337404" cy="303927"/>
      </dsp:txXfrm>
    </dsp:sp>
    <dsp:sp modelId="{BA73D5B0-E311-1546-A20D-0D64BC181555}">
      <dsp:nvSpPr>
        <dsp:cNvPr id="0" name=""/>
        <dsp:cNvSpPr/>
      </dsp:nvSpPr>
      <dsp:spPr>
        <a:xfrm>
          <a:off x="43651" y="1936859"/>
          <a:ext cx="379909" cy="379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6A43C-7394-2148-ADE8-C62B8C465CA9}">
      <dsp:nvSpPr>
        <dsp:cNvPr id="0" name=""/>
        <dsp:cNvSpPr/>
      </dsp:nvSpPr>
      <dsp:spPr>
        <a:xfrm>
          <a:off x="-2746387" y="-423470"/>
          <a:ext cx="3277586" cy="3277586"/>
        </a:xfrm>
        <a:prstGeom prst="blockArc">
          <a:avLst>
            <a:gd name="adj1" fmla="val 18900000"/>
            <a:gd name="adj2" fmla="val 2700000"/>
            <a:gd name="adj3" fmla="val 659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FAAEF-2199-FD49-9D18-FDB9C78B229F}">
      <dsp:nvSpPr>
        <dsp:cNvPr id="0" name=""/>
        <dsp:cNvSpPr/>
      </dsp:nvSpPr>
      <dsp:spPr>
        <a:xfrm>
          <a:off x="233606" y="151866"/>
          <a:ext cx="3337404" cy="303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243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Open-ended essay-style</a:t>
          </a:r>
        </a:p>
      </dsp:txBody>
      <dsp:txXfrm>
        <a:off x="233606" y="151866"/>
        <a:ext cx="3337404" cy="303927"/>
      </dsp:txXfrm>
    </dsp:sp>
    <dsp:sp modelId="{2695A5D5-14E3-034E-A72D-3BF37267C5A1}">
      <dsp:nvSpPr>
        <dsp:cNvPr id="0" name=""/>
        <dsp:cNvSpPr/>
      </dsp:nvSpPr>
      <dsp:spPr>
        <a:xfrm>
          <a:off x="43651" y="113875"/>
          <a:ext cx="379909" cy="379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B7CC3-96DB-1141-89AD-E6582B3A9AED}">
      <dsp:nvSpPr>
        <dsp:cNvPr id="0" name=""/>
        <dsp:cNvSpPr/>
      </dsp:nvSpPr>
      <dsp:spPr>
        <a:xfrm>
          <a:off x="451392" y="607612"/>
          <a:ext cx="3119618" cy="303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243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Natural language query</a:t>
          </a:r>
        </a:p>
      </dsp:txBody>
      <dsp:txXfrm>
        <a:off x="451392" y="607612"/>
        <a:ext cx="3119618" cy="303927"/>
      </dsp:txXfrm>
    </dsp:sp>
    <dsp:sp modelId="{7549A33C-7031-0042-A98A-CC5968273D42}">
      <dsp:nvSpPr>
        <dsp:cNvPr id="0" name=""/>
        <dsp:cNvSpPr/>
      </dsp:nvSpPr>
      <dsp:spPr>
        <a:xfrm>
          <a:off x="261437" y="569621"/>
          <a:ext cx="379909" cy="379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05EF4-062A-BF4B-8E3B-7A34AF02381F}">
      <dsp:nvSpPr>
        <dsp:cNvPr id="0" name=""/>
        <dsp:cNvSpPr/>
      </dsp:nvSpPr>
      <dsp:spPr>
        <a:xfrm>
          <a:off x="518234" y="1063358"/>
          <a:ext cx="3052775" cy="303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243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Multiple points of view</a:t>
          </a:r>
        </a:p>
      </dsp:txBody>
      <dsp:txXfrm>
        <a:off x="518234" y="1063358"/>
        <a:ext cx="3052775" cy="303927"/>
      </dsp:txXfrm>
    </dsp:sp>
    <dsp:sp modelId="{1FA40D38-7F77-A544-833C-70F958B6638F}">
      <dsp:nvSpPr>
        <dsp:cNvPr id="0" name=""/>
        <dsp:cNvSpPr/>
      </dsp:nvSpPr>
      <dsp:spPr>
        <a:xfrm>
          <a:off x="328279" y="1025367"/>
          <a:ext cx="379909" cy="379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043A98-A810-BA42-862F-B1DCB048087B}">
      <dsp:nvSpPr>
        <dsp:cNvPr id="0" name=""/>
        <dsp:cNvSpPr/>
      </dsp:nvSpPr>
      <dsp:spPr>
        <a:xfrm>
          <a:off x="451392" y="1519104"/>
          <a:ext cx="3119618" cy="303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243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Concern multiple entities</a:t>
          </a:r>
        </a:p>
      </dsp:txBody>
      <dsp:txXfrm>
        <a:off x="451392" y="1519104"/>
        <a:ext cx="3119618" cy="303927"/>
      </dsp:txXfrm>
    </dsp:sp>
    <dsp:sp modelId="{D101AE9F-7C3C-ED46-BF08-72F5C88C738B}">
      <dsp:nvSpPr>
        <dsp:cNvPr id="0" name=""/>
        <dsp:cNvSpPr/>
      </dsp:nvSpPr>
      <dsp:spPr>
        <a:xfrm>
          <a:off x="261437" y="1481113"/>
          <a:ext cx="379909" cy="379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2F780A-C377-B644-8FE6-1B06F0C1EB25}">
      <dsp:nvSpPr>
        <dsp:cNvPr id="0" name=""/>
        <dsp:cNvSpPr/>
      </dsp:nvSpPr>
      <dsp:spPr>
        <a:xfrm>
          <a:off x="233606" y="1974850"/>
          <a:ext cx="3337404" cy="303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243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Requires domain knowledge</a:t>
          </a:r>
        </a:p>
      </dsp:txBody>
      <dsp:txXfrm>
        <a:off x="233606" y="1974850"/>
        <a:ext cx="3337404" cy="303927"/>
      </dsp:txXfrm>
    </dsp:sp>
    <dsp:sp modelId="{BA73D5B0-E311-1546-A20D-0D64BC181555}">
      <dsp:nvSpPr>
        <dsp:cNvPr id="0" name=""/>
        <dsp:cNvSpPr/>
      </dsp:nvSpPr>
      <dsp:spPr>
        <a:xfrm>
          <a:off x="43651" y="1936859"/>
          <a:ext cx="379909" cy="379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433B5-D728-E146-B948-C37A5EC05FB8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02F00-C535-204F-B4B5-528FB2DC4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61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80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90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08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42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78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63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65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92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49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13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i="0" dirty="0">
              <a:solidFill>
                <a:srgbClr val="0035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7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86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1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73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49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02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84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05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15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123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31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i="0" dirty="0">
              <a:solidFill>
                <a:srgbClr val="0035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928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32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53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9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065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96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18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23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463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conclude, we feel the current state of IR is a tale of two query types </a:t>
            </a:r>
            <a:r>
              <a:rPr lang="en-US" dirty="0">
                <a:sym typeface="Wingdings" pitchFamily="2" charset="2"/>
              </a:rPr>
              <a:t> easy and hard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And we feel research should focus on challenging and interesting topics that will lead to meaningful improvements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4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conclude, we feel the current state of IR is a tale of two query types </a:t>
            </a:r>
            <a:r>
              <a:rPr lang="en-US" dirty="0">
                <a:sym typeface="Wingdings" pitchFamily="2" charset="2"/>
              </a:rPr>
              <a:t> easy and hard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And we feel research should focus on challenging and interesting topics that will lead to meaningful improvements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68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i="0" dirty="0">
              <a:solidFill>
                <a:srgbClr val="0035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5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i="0" dirty="0">
              <a:solidFill>
                <a:srgbClr val="0035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86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i="0" dirty="0">
              <a:solidFill>
                <a:srgbClr val="0035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47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i="0" dirty="0">
              <a:solidFill>
                <a:srgbClr val="0035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82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0035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24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0035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58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634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74781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spc="-10">
          <a:solidFill>
            <a:srgbClr val="483F6A"/>
          </a:solidFill>
          <a:latin typeface="Times New Roman"/>
          <a:ea typeface="ヒラギノ角ゴ Pro W3" charset="0"/>
          <a:cs typeface="Times New Roman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600">
          <a:solidFill>
            <a:srgbClr val="4F5961"/>
          </a:solidFill>
          <a:latin typeface="+mn-lt"/>
          <a:ea typeface="ヒラギノ角ゴ Pro W3" charset="0"/>
          <a:cs typeface="ヒラギノ角ゴ Pro W3" charset="0"/>
        </a:defRPr>
      </a:lvl1pPr>
      <a:lvl2pPr marL="4572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ヒラギノ角ゴ Pro W3" charset="0"/>
          <a:cs typeface="ＭＳ Ｐゴシック" charset="0"/>
        </a:defRPr>
      </a:lvl2pPr>
      <a:lvl3pPr marL="914400" algn="l" rtl="0" eaLnBrk="1" fontAlgn="base" hangingPunct="1">
        <a:spcBef>
          <a:spcPct val="20000"/>
        </a:spcBef>
        <a:spcAft>
          <a:spcPct val="0"/>
        </a:spcAft>
        <a:defRPr sz="1200" b="1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3pPr>
      <a:lvl4pPr marL="13716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4pPr>
      <a:lvl5pPr marL="18288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ithub.com/grill-lab/akbc-finance-kg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3.svg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3.svg"/><Relationship Id="rId10" Type="http://schemas.microsoft.com/office/2007/relationships/diagramDrawing" Target="../diagrams/drawing2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3.svg"/><Relationship Id="rId4" Type="http://schemas.openxmlformats.org/officeDocument/2006/relationships/image" Target="../media/image20.jpe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3.sv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3.sv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2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2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2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sv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tower of the main building with the city in the background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6403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A592FA-C535-124E-A8E7-844425B8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1250950"/>
            <a:ext cx="5976662" cy="103276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sz="3200" dirty="0"/>
              <a:t>Query-Specific KGs for Complex Finance Topics</a:t>
            </a:r>
            <a:endParaRPr lang="en-US" sz="3200" dirty="0">
              <a:ea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3F8B7D-A738-8D46-A7D7-9D441622EE76}"/>
              </a:ext>
            </a:extLst>
          </p:cNvPr>
          <p:cNvSpPr/>
          <p:nvPr/>
        </p:nvSpPr>
        <p:spPr bwMode="auto">
          <a:xfrm>
            <a:off x="323528" y="2715816"/>
            <a:ext cx="5544614" cy="2304206"/>
          </a:xfrm>
          <a:prstGeom prst="rect">
            <a:avLst/>
          </a:prstGeom>
          <a:solidFill>
            <a:srgbClr val="284F76">
              <a:alpha val="4478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902D5-D2EA-7A43-AB05-4110FF81F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30D63FBB-02A4-FB4E-8842-3EF8D3ADB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803135"/>
            <a:ext cx="1027030" cy="103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E5213-5CB6-1993-D718-4B32A7124F2D}"/>
              </a:ext>
            </a:extLst>
          </p:cNvPr>
          <p:cNvSpPr txBox="1"/>
          <p:nvPr/>
        </p:nvSpPr>
        <p:spPr>
          <a:xfrm>
            <a:off x="467544" y="2715766"/>
            <a:ext cx="5040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Iain Mackie</a:t>
            </a:r>
            <a:r>
              <a:rPr lang="en-US" sz="1800" dirty="0">
                <a:solidFill>
                  <a:schemeClr val="bg1"/>
                </a:solidFill>
              </a:rPr>
              <a:t>, Jeffrey Dalton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AKBC 2022 Workshop, Knowledge Graphs in Finance and Economics 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Github: </a:t>
            </a:r>
            <a:r>
              <a:rPr lang="en-US" sz="18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github.com/grill-lab/akbc-finance-kgs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Twitter: @iain_with_2is, @JeffD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772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CODEC: Complex Document and Entity Collection</a:t>
            </a:r>
            <a:endParaRPr lang="en-GB" sz="1600" dirty="0">
              <a:solidFill>
                <a:srgbClr val="0035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F58EB-62AF-4BFD-CAD7-4E4162D94498}"/>
              </a:ext>
            </a:extLst>
          </p:cNvPr>
          <p:cNvSpPr txBox="1"/>
          <p:nvPr/>
        </p:nvSpPr>
        <p:spPr>
          <a:xfrm>
            <a:off x="0" y="4730363"/>
            <a:ext cx="8892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[2] Iain Mackie, Paul </a:t>
            </a:r>
            <a:r>
              <a:rPr lang="en-US" sz="1100" dirty="0" err="1"/>
              <a:t>Owoicho</a:t>
            </a:r>
            <a:r>
              <a:rPr lang="en-US" sz="1100" dirty="0"/>
              <a:t>, Carlos Gemmell, Sophie Fischer, Sean </a:t>
            </a:r>
            <a:r>
              <a:rPr lang="en-US" sz="1100" dirty="0" err="1"/>
              <a:t>MacAvaney</a:t>
            </a:r>
            <a:r>
              <a:rPr lang="en-US" sz="1100" dirty="0"/>
              <a:t>, and Jeffrey Dalton. </a:t>
            </a:r>
            <a:r>
              <a:rPr lang="en-US" sz="1100" i="1" dirty="0"/>
              <a:t>CODEC: Complex Document and Entity Collection</a:t>
            </a:r>
            <a:r>
              <a:rPr lang="en-US" sz="1100" dirty="0"/>
              <a:t>. SIGIR 2022.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B5B916C-2E72-FE20-29FF-285445BD7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987" y="691932"/>
            <a:ext cx="4578301" cy="40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27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CODEC: Complex Questions</a:t>
            </a:r>
            <a:endParaRPr lang="en-GB" sz="1600" dirty="0">
              <a:solidFill>
                <a:srgbClr val="0035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F58EB-62AF-4BFD-CAD7-4E4162D94498}"/>
              </a:ext>
            </a:extLst>
          </p:cNvPr>
          <p:cNvSpPr txBox="1"/>
          <p:nvPr/>
        </p:nvSpPr>
        <p:spPr>
          <a:xfrm>
            <a:off x="0" y="4730363"/>
            <a:ext cx="8892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[2] Iain Mackie, Paul </a:t>
            </a:r>
            <a:r>
              <a:rPr lang="en-US" sz="1100" dirty="0" err="1"/>
              <a:t>Owoicho</a:t>
            </a:r>
            <a:r>
              <a:rPr lang="en-US" sz="1100" dirty="0"/>
              <a:t>, Carlos Gemmell, Sophie Fischer, Sean </a:t>
            </a:r>
            <a:r>
              <a:rPr lang="en-US" sz="1100" dirty="0" err="1"/>
              <a:t>MacAvaney</a:t>
            </a:r>
            <a:r>
              <a:rPr lang="en-US" sz="1100" dirty="0"/>
              <a:t>, and Jeffrey Dalton. </a:t>
            </a:r>
            <a:r>
              <a:rPr lang="en-US" sz="1100" i="1" dirty="0"/>
              <a:t>CODEC: Complex Document and Entity Collection</a:t>
            </a:r>
            <a:r>
              <a:rPr lang="en-US" sz="1100" dirty="0"/>
              <a:t>. SIGIR 2022.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6CEEE-A04B-F4C1-8A95-1F1AF580254C}"/>
              </a:ext>
            </a:extLst>
          </p:cNvPr>
          <p:cNvSpPr txBox="1"/>
          <p:nvPr/>
        </p:nvSpPr>
        <p:spPr>
          <a:xfrm>
            <a:off x="179512" y="828001"/>
            <a:ext cx="8712968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Domain experts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Trader, Investment Banker, Accountant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8DD3E4-F977-A907-DC1D-65D93BA8F9C3}"/>
              </a:ext>
            </a:extLst>
          </p:cNvPr>
          <p:cNvSpPr txBox="1"/>
          <p:nvPr/>
        </p:nvSpPr>
        <p:spPr>
          <a:xfrm>
            <a:off x="251520" y="1657132"/>
            <a:ext cx="19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560"/>
                </a:solidFill>
              </a:rPr>
              <a:t>Researcher</a:t>
            </a:r>
          </a:p>
        </p:txBody>
      </p:sp>
      <p:pic>
        <p:nvPicPr>
          <p:cNvPr id="15" name="Graphic 14" descr="School boy">
            <a:extLst>
              <a:ext uri="{FF2B5EF4-FFF2-40B4-BE49-F238E27FC236}">
                <a16:creationId xmlns:a16="http://schemas.microsoft.com/office/drawing/2014/main" id="{EC50B2FF-07CA-04F3-51D1-4887D2D83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291" y="2421979"/>
            <a:ext cx="1382264" cy="13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9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CODEC: Complex Questions</a:t>
            </a:r>
            <a:endParaRPr lang="en-GB" sz="1600" dirty="0">
              <a:solidFill>
                <a:srgbClr val="0035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F58EB-62AF-4BFD-CAD7-4E4162D94498}"/>
              </a:ext>
            </a:extLst>
          </p:cNvPr>
          <p:cNvSpPr txBox="1"/>
          <p:nvPr/>
        </p:nvSpPr>
        <p:spPr>
          <a:xfrm>
            <a:off x="0" y="4730363"/>
            <a:ext cx="8892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[2] Iain Mackie, Paul </a:t>
            </a:r>
            <a:r>
              <a:rPr lang="en-US" sz="1100" dirty="0" err="1"/>
              <a:t>Owoicho</a:t>
            </a:r>
            <a:r>
              <a:rPr lang="en-US" sz="1100" dirty="0"/>
              <a:t>, Carlos Gemmell, Sophie Fischer, Sean </a:t>
            </a:r>
            <a:r>
              <a:rPr lang="en-US" sz="1100" dirty="0" err="1"/>
              <a:t>MacAvaney</a:t>
            </a:r>
            <a:r>
              <a:rPr lang="en-US" sz="1100" dirty="0"/>
              <a:t>, and Jeffrey Dalton. </a:t>
            </a:r>
            <a:r>
              <a:rPr lang="en-US" sz="1100" i="1" dirty="0"/>
              <a:t>CODEC: Complex Document and Entity Collection</a:t>
            </a:r>
            <a:r>
              <a:rPr lang="en-US" sz="1100" dirty="0"/>
              <a:t>. SIGIR 2022.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6CEEE-A04B-F4C1-8A95-1F1AF580254C}"/>
              </a:ext>
            </a:extLst>
          </p:cNvPr>
          <p:cNvSpPr txBox="1"/>
          <p:nvPr/>
        </p:nvSpPr>
        <p:spPr>
          <a:xfrm>
            <a:off x="179512" y="828001"/>
            <a:ext cx="8712968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Domain experts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Trader, Investment Banker, Accountant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AAAAA91-8F63-E13F-52C1-D7551E3C5E20}"/>
              </a:ext>
            </a:extLst>
          </p:cNvPr>
          <p:cNvGraphicFramePr/>
          <p:nvPr/>
        </p:nvGraphicFramePr>
        <p:xfrm>
          <a:off x="2627784" y="2067694"/>
          <a:ext cx="3600400" cy="2430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2255E4-71BF-E4F6-54EF-6FDDB8B25852}"/>
              </a:ext>
            </a:extLst>
          </p:cNvPr>
          <p:cNvCxnSpPr>
            <a:cxnSpLocks/>
          </p:cNvCxnSpPr>
          <p:nvPr/>
        </p:nvCxnSpPr>
        <p:spPr bwMode="auto">
          <a:xfrm>
            <a:off x="1979712" y="3147814"/>
            <a:ext cx="397757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F1710B-AB83-7259-60FF-669890235B64}"/>
              </a:ext>
            </a:extLst>
          </p:cNvPr>
          <p:cNvSpPr txBox="1"/>
          <p:nvPr/>
        </p:nvSpPr>
        <p:spPr>
          <a:xfrm>
            <a:off x="251520" y="1657132"/>
            <a:ext cx="19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560"/>
                </a:solidFill>
              </a:rPr>
              <a:t>Researcher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A22CF5-59B8-63D5-FBD0-5439899BEEA6}"/>
              </a:ext>
            </a:extLst>
          </p:cNvPr>
          <p:cNvSpPr txBox="1"/>
          <p:nvPr/>
        </p:nvSpPr>
        <p:spPr>
          <a:xfrm>
            <a:off x="3332672" y="1626354"/>
            <a:ext cx="226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500"/>
              </a:spcAft>
            </a:pPr>
            <a:r>
              <a:rPr lang="en-GB" sz="1800" b="1" dirty="0">
                <a:solidFill>
                  <a:srgbClr val="003560"/>
                </a:solidFill>
              </a:rPr>
              <a:t>Complex Criteria</a:t>
            </a:r>
          </a:p>
        </p:txBody>
      </p:sp>
      <p:pic>
        <p:nvPicPr>
          <p:cNvPr id="15" name="Graphic 14" descr="School boy">
            <a:extLst>
              <a:ext uri="{FF2B5EF4-FFF2-40B4-BE49-F238E27FC236}">
                <a16:creationId xmlns:a16="http://schemas.microsoft.com/office/drawing/2014/main" id="{9364F85F-2727-8613-F9D2-889AD03BA5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2291" y="2421979"/>
            <a:ext cx="1382264" cy="13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45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CODEC: Complex Questions</a:t>
            </a:r>
            <a:endParaRPr lang="en-GB" sz="1600" dirty="0">
              <a:solidFill>
                <a:srgbClr val="0035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F58EB-62AF-4BFD-CAD7-4E4162D94498}"/>
              </a:ext>
            </a:extLst>
          </p:cNvPr>
          <p:cNvSpPr txBox="1"/>
          <p:nvPr/>
        </p:nvSpPr>
        <p:spPr>
          <a:xfrm>
            <a:off x="0" y="4730363"/>
            <a:ext cx="8892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[2] Iain Mackie, Paul </a:t>
            </a:r>
            <a:r>
              <a:rPr lang="en-US" sz="1100" dirty="0" err="1"/>
              <a:t>Owoicho</a:t>
            </a:r>
            <a:r>
              <a:rPr lang="en-US" sz="1100" dirty="0"/>
              <a:t>, Carlos Gemmell, Sophie Fischer, Sean </a:t>
            </a:r>
            <a:r>
              <a:rPr lang="en-US" sz="1100" dirty="0" err="1"/>
              <a:t>MacAvaney</a:t>
            </a:r>
            <a:r>
              <a:rPr lang="en-US" sz="1100" dirty="0"/>
              <a:t>, and Jeffrey Dalton. </a:t>
            </a:r>
            <a:r>
              <a:rPr lang="en-US" sz="1100" i="1" dirty="0"/>
              <a:t>CODEC: Complex Document and Entity Collection</a:t>
            </a:r>
            <a:r>
              <a:rPr lang="en-US" sz="1100" dirty="0"/>
              <a:t>. SIGIR 2022.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6CEEE-A04B-F4C1-8A95-1F1AF580254C}"/>
              </a:ext>
            </a:extLst>
          </p:cNvPr>
          <p:cNvSpPr txBox="1"/>
          <p:nvPr/>
        </p:nvSpPr>
        <p:spPr>
          <a:xfrm>
            <a:off x="179512" y="828001"/>
            <a:ext cx="8712968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Domain experts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Trader, Investment Banker, Accountant</a:t>
            </a:r>
          </a:p>
        </p:txBody>
      </p:sp>
      <p:pic>
        <p:nvPicPr>
          <p:cNvPr id="5" name="Graphic 4" descr="School boy">
            <a:extLst>
              <a:ext uri="{FF2B5EF4-FFF2-40B4-BE49-F238E27FC236}">
                <a16:creationId xmlns:a16="http://schemas.microsoft.com/office/drawing/2014/main" id="{E9171BB6-87F6-CD33-17E0-FE85EDE9D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291" y="2421979"/>
            <a:ext cx="1382264" cy="1382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4A4B9A-B366-E53B-ABFF-B4A2D1F1AFB7}"/>
              </a:ext>
            </a:extLst>
          </p:cNvPr>
          <p:cNvSpPr txBox="1"/>
          <p:nvPr/>
        </p:nvSpPr>
        <p:spPr>
          <a:xfrm>
            <a:off x="251520" y="1657132"/>
            <a:ext cx="19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560"/>
                </a:solidFill>
              </a:rPr>
              <a:t>Researcher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88987-AF6A-9643-ACD5-25F864A01358}"/>
              </a:ext>
            </a:extLst>
          </p:cNvPr>
          <p:cNvSpPr txBox="1"/>
          <p:nvPr/>
        </p:nvSpPr>
        <p:spPr>
          <a:xfrm>
            <a:off x="3332672" y="1626354"/>
            <a:ext cx="226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500"/>
              </a:spcAft>
            </a:pPr>
            <a:r>
              <a:rPr lang="en-GB" sz="1800" b="1" dirty="0">
                <a:solidFill>
                  <a:srgbClr val="003560"/>
                </a:solidFill>
              </a:rPr>
              <a:t>Complex Criteria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AAAAA91-8F63-E13F-52C1-D7551E3C5E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1985059"/>
              </p:ext>
            </p:extLst>
          </p:nvPr>
        </p:nvGraphicFramePr>
        <p:xfrm>
          <a:off x="2627784" y="2067694"/>
          <a:ext cx="3600400" cy="2430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2255E4-71BF-E4F6-54EF-6FDDB8B25852}"/>
              </a:ext>
            </a:extLst>
          </p:cNvPr>
          <p:cNvCxnSpPr>
            <a:cxnSpLocks/>
          </p:cNvCxnSpPr>
          <p:nvPr/>
        </p:nvCxnSpPr>
        <p:spPr bwMode="auto">
          <a:xfrm>
            <a:off x="1979712" y="3147814"/>
            <a:ext cx="397757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3DA186-894C-444C-6822-03B687C5D54D}"/>
              </a:ext>
            </a:extLst>
          </p:cNvPr>
          <p:cNvCxnSpPr>
            <a:cxnSpLocks/>
          </p:cNvCxnSpPr>
          <p:nvPr/>
        </p:nvCxnSpPr>
        <p:spPr bwMode="auto">
          <a:xfrm>
            <a:off x="6516216" y="3158176"/>
            <a:ext cx="397757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520005-770A-1492-213D-106AB23398C5}"/>
              </a:ext>
            </a:extLst>
          </p:cNvPr>
          <p:cNvSpPr txBox="1"/>
          <p:nvPr/>
        </p:nvSpPr>
        <p:spPr>
          <a:xfrm>
            <a:off x="6660232" y="1634976"/>
            <a:ext cx="241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500"/>
              </a:spcAft>
            </a:pPr>
            <a:r>
              <a:rPr lang="en-GB" sz="1800" b="1" dirty="0">
                <a:solidFill>
                  <a:srgbClr val="003560"/>
                </a:solidFill>
              </a:rPr>
              <a:t>Question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01979-54CD-2295-0AC4-D6AFA00AC6F0}"/>
              </a:ext>
            </a:extLst>
          </p:cNvPr>
          <p:cNvSpPr txBox="1"/>
          <p:nvPr/>
        </p:nvSpPr>
        <p:spPr>
          <a:xfrm>
            <a:off x="6876256" y="2532027"/>
            <a:ext cx="21439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rgbClr val="003560"/>
                </a:solidFill>
              </a:rPr>
              <a:t>How is the push towards </a:t>
            </a:r>
            <a:r>
              <a:rPr lang="en-US" sz="1600" b="1" i="1" dirty="0">
                <a:solidFill>
                  <a:srgbClr val="003560"/>
                </a:solidFill>
              </a:rPr>
              <a:t>electric cars </a:t>
            </a:r>
            <a:r>
              <a:rPr lang="en-US" sz="1600" i="1" dirty="0">
                <a:solidFill>
                  <a:srgbClr val="003560"/>
                </a:solidFill>
              </a:rPr>
              <a:t>impacting the </a:t>
            </a:r>
            <a:r>
              <a:rPr lang="en-US" sz="1600" b="1" i="1" dirty="0">
                <a:solidFill>
                  <a:srgbClr val="003560"/>
                </a:solidFill>
              </a:rPr>
              <a:t>demand</a:t>
            </a:r>
            <a:r>
              <a:rPr lang="en-US" sz="1600" i="1" dirty="0">
                <a:solidFill>
                  <a:srgbClr val="003560"/>
                </a:solidFill>
              </a:rPr>
              <a:t> for </a:t>
            </a:r>
            <a:r>
              <a:rPr lang="en-US" sz="1600" b="1" i="1" dirty="0">
                <a:solidFill>
                  <a:srgbClr val="003560"/>
                </a:solidFill>
              </a:rPr>
              <a:t>raw materials</a:t>
            </a:r>
            <a:r>
              <a:rPr lang="en-US" sz="1600" i="1" dirty="0">
                <a:solidFill>
                  <a:srgbClr val="0035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0492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CODEC: Long-Form Answers</a:t>
            </a:r>
            <a:endParaRPr lang="en-GB" sz="1600" dirty="0">
              <a:solidFill>
                <a:srgbClr val="0035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F58EB-62AF-4BFD-CAD7-4E4162D94498}"/>
              </a:ext>
            </a:extLst>
          </p:cNvPr>
          <p:cNvSpPr txBox="1"/>
          <p:nvPr/>
        </p:nvSpPr>
        <p:spPr>
          <a:xfrm>
            <a:off x="0" y="4730363"/>
            <a:ext cx="8892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[2] Iain Mackie, Paul </a:t>
            </a:r>
            <a:r>
              <a:rPr lang="en-US" sz="1100" dirty="0" err="1"/>
              <a:t>Owoicho</a:t>
            </a:r>
            <a:r>
              <a:rPr lang="en-US" sz="1100" dirty="0"/>
              <a:t>, Carlos Gemmell, Sophie Fischer, Sean </a:t>
            </a:r>
            <a:r>
              <a:rPr lang="en-US" sz="1100" dirty="0" err="1"/>
              <a:t>MacAvaney</a:t>
            </a:r>
            <a:r>
              <a:rPr lang="en-US" sz="1100" dirty="0"/>
              <a:t>, and Jeffrey Dalton. </a:t>
            </a:r>
            <a:r>
              <a:rPr lang="en-US" sz="1100" i="1" dirty="0"/>
              <a:t>CODEC: Complex Document and Entity Collection</a:t>
            </a:r>
            <a:r>
              <a:rPr lang="en-US" sz="1100" dirty="0"/>
              <a:t>. SIGIR 2022.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6CEEE-A04B-F4C1-8A95-1F1AF580254C}"/>
              </a:ext>
            </a:extLst>
          </p:cNvPr>
          <p:cNvSpPr txBox="1"/>
          <p:nvPr/>
        </p:nvSpPr>
        <p:spPr>
          <a:xfrm>
            <a:off x="179512" y="828001"/>
            <a:ext cx="8712968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Domain experts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Trader, Investment Banker, Accountant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A4B9A-B366-E53B-ABFF-B4A2D1F1AFB7}"/>
              </a:ext>
            </a:extLst>
          </p:cNvPr>
          <p:cNvSpPr txBox="1"/>
          <p:nvPr/>
        </p:nvSpPr>
        <p:spPr>
          <a:xfrm>
            <a:off x="251520" y="1657132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560"/>
                </a:solidFill>
              </a:rPr>
              <a:t>Complex Question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01979-54CD-2295-0AC4-D6AFA00AC6F0}"/>
              </a:ext>
            </a:extLst>
          </p:cNvPr>
          <p:cNvSpPr txBox="1"/>
          <p:nvPr/>
        </p:nvSpPr>
        <p:spPr>
          <a:xfrm>
            <a:off x="203041" y="2421979"/>
            <a:ext cx="21439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rgbClr val="003560"/>
                </a:solidFill>
              </a:rPr>
              <a:t>How is the push towards </a:t>
            </a:r>
            <a:r>
              <a:rPr lang="en-US" sz="1600" b="1" i="1" dirty="0">
                <a:solidFill>
                  <a:srgbClr val="003560"/>
                </a:solidFill>
              </a:rPr>
              <a:t>electric cars </a:t>
            </a:r>
            <a:r>
              <a:rPr lang="en-US" sz="1600" i="1" dirty="0">
                <a:solidFill>
                  <a:srgbClr val="003560"/>
                </a:solidFill>
              </a:rPr>
              <a:t>impacting the </a:t>
            </a:r>
            <a:r>
              <a:rPr lang="en-US" sz="1600" b="1" i="1" dirty="0">
                <a:solidFill>
                  <a:srgbClr val="003560"/>
                </a:solidFill>
              </a:rPr>
              <a:t>demand</a:t>
            </a:r>
            <a:r>
              <a:rPr lang="en-US" sz="1600" i="1" dirty="0">
                <a:solidFill>
                  <a:srgbClr val="003560"/>
                </a:solidFill>
              </a:rPr>
              <a:t> for </a:t>
            </a:r>
            <a:r>
              <a:rPr lang="en-US" sz="1600" b="1" i="1" dirty="0">
                <a:solidFill>
                  <a:srgbClr val="003560"/>
                </a:solidFill>
              </a:rPr>
              <a:t>raw materials</a:t>
            </a:r>
            <a:r>
              <a:rPr lang="en-US" sz="1600" i="1" dirty="0">
                <a:solidFill>
                  <a:srgbClr val="0035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90732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CODEC: Long-Form Answers</a:t>
            </a:r>
            <a:endParaRPr lang="en-GB" sz="1600" dirty="0">
              <a:solidFill>
                <a:srgbClr val="0035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F58EB-62AF-4BFD-CAD7-4E4162D94498}"/>
              </a:ext>
            </a:extLst>
          </p:cNvPr>
          <p:cNvSpPr txBox="1"/>
          <p:nvPr/>
        </p:nvSpPr>
        <p:spPr>
          <a:xfrm>
            <a:off x="0" y="4730363"/>
            <a:ext cx="8892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[2] Iain Mackie, Paul </a:t>
            </a:r>
            <a:r>
              <a:rPr lang="en-US" sz="1100" dirty="0" err="1"/>
              <a:t>Owoicho</a:t>
            </a:r>
            <a:r>
              <a:rPr lang="en-US" sz="1100" dirty="0"/>
              <a:t>, Carlos Gemmell, Sophie Fischer, Sean </a:t>
            </a:r>
            <a:r>
              <a:rPr lang="en-US" sz="1100" dirty="0" err="1"/>
              <a:t>MacAvaney</a:t>
            </a:r>
            <a:r>
              <a:rPr lang="en-US" sz="1100" dirty="0"/>
              <a:t>, and Jeffrey Dalton. </a:t>
            </a:r>
            <a:r>
              <a:rPr lang="en-US" sz="1100" i="1" dirty="0"/>
              <a:t>CODEC: Complex Document and Entity Collection</a:t>
            </a:r>
            <a:r>
              <a:rPr lang="en-US" sz="1100" dirty="0"/>
              <a:t>. SIGIR 2022.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6CEEE-A04B-F4C1-8A95-1F1AF580254C}"/>
              </a:ext>
            </a:extLst>
          </p:cNvPr>
          <p:cNvSpPr txBox="1"/>
          <p:nvPr/>
        </p:nvSpPr>
        <p:spPr>
          <a:xfrm>
            <a:off x="179512" y="828001"/>
            <a:ext cx="8712968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Domain experts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Trader, Investment Banker, Accountant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A4B9A-B366-E53B-ABFF-B4A2D1F1AFB7}"/>
              </a:ext>
            </a:extLst>
          </p:cNvPr>
          <p:cNvSpPr txBox="1"/>
          <p:nvPr/>
        </p:nvSpPr>
        <p:spPr>
          <a:xfrm>
            <a:off x="251520" y="1657132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560"/>
                </a:solidFill>
              </a:rPr>
              <a:t>Complex Question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88987-AF6A-9643-ACD5-25F864A01358}"/>
              </a:ext>
            </a:extLst>
          </p:cNvPr>
          <p:cNvSpPr txBox="1"/>
          <p:nvPr/>
        </p:nvSpPr>
        <p:spPr>
          <a:xfrm>
            <a:off x="3440685" y="1606252"/>
            <a:ext cx="226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500"/>
              </a:spcAft>
            </a:pPr>
            <a:r>
              <a:rPr lang="en-GB" sz="1800" b="1" dirty="0">
                <a:solidFill>
                  <a:srgbClr val="003560"/>
                </a:solidFill>
              </a:rPr>
              <a:t>Researcher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2255E4-71BF-E4F6-54EF-6FDDB8B25852}"/>
              </a:ext>
            </a:extLst>
          </p:cNvPr>
          <p:cNvCxnSpPr>
            <a:cxnSpLocks/>
          </p:cNvCxnSpPr>
          <p:nvPr/>
        </p:nvCxnSpPr>
        <p:spPr bwMode="auto">
          <a:xfrm>
            <a:off x="2843808" y="3147814"/>
            <a:ext cx="397757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01979-54CD-2295-0AC4-D6AFA00AC6F0}"/>
              </a:ext>
            </a:extLst>
          </p:cNvPr>
          <p:cNvSpPr txBox="1"/>
          <p:nvPr/>
        </p:nvSpPr>
        <p:spPr>
          <a:xfrm>
            <a:off x="203041" y="2421979"/>
            <a:ext cx="21439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rgbClr val="003560"/>
                </a:solidFill>
              </a:rPr>
              <a:t>How is the push towards </a:t>
            </a:r>
            <a:r>
              <a:rPr lang="en-US" sz="1600" b="1" i="1" dirty="0">
                <a:solidFill>
                  <a:srgbClr val="003560"/>
                </a:solidFill>
              </a:rPr>
              <a:t>electric cars </a:t>
            </a:r>
            <a:r>
              <a:rPr lang="en-US" sz="1600" i="1" dirty="0">
                <a:solidFill>
                  <a:srgbClr val="003560"/>
                </a:solidFill>
              </a:rPr>
              <a:t>impacting the </a:t>
            </a:r>
            <a:r>
              <a:rPr lang="en-US" sz="1600" b="1" i="1" dirty="0">
                <a:solidFill>
                  <a:srgbClr val="003560"/>
                </a:solidFill>
              </a:rPr>
              <a:t>demand</a:t>
            </a:r>
            <a:r>
              <a:rPr lang="en-US" sz="1600" i="1" dirty="0">
                <a:solidFill>
                  <a:srgbClr val="003560"/>
                </a:solidFill>
              </a:rPr>
              <a:t> for </a:t>
            </a:r>
            <a:r>
              <a:rPr lang="en-US" sz="1600" b="1" i="1" dirty="0">
                <a:solidFill>
                  <a:srgbClr val="003560"/>
                </a:solidFill>
              </a:rPr>
              <a:t>raw materials</a:t>
            </a:r>
            <a:r>
              <a:rPr lang="en-US" sz="1600" i="1" dirty="0">
                <a:solidFill>
                  <a:srgbClr val="003560"/>
                </a:solidFill>
              </a:rPr>
              <a:t>?</a:t>
            </a:r>
          </a:p>
        </p:txBody>
      </p:sp>
      <p:pic>
        <p:nvPicPr>
          <p:cNvPr id="10" name="Graphic 9" descr="School boy">
            <a:extLst>
              <a:ext uri="{FF2B5EF4-FFF2-40B4-BE49-F238E27FC236}">
                <a16:creationId xmlns:a16="http://schemas.microsoft.com/office/drawing/2014/main" id="{57304DB6-8843-AAF1-1304-812934B1B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3275" y="2375683"/>
            <a:ext cx="1382264" cy="13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23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CODEC: Long-Form Answers</a:t>
            </a:r>
            <a:endParaRPr lang="en-GB" sz="1600" dirty="0">
              <a:solidFill>
                <a:srgbClr val="0035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F58EB-62AF-4BFD-CAD7-4E4162D94498}"/>
              </a:ext>
            </a:extLst>
          </p:cNvPr>
          <p:cNvSpPr txBox="1"/>
          <p:nvPr/>
        </p:nvSpPr>
        <p:spPr>
          <a:xfrm>
            <a:off x="0" y="4730363"/>
            <a:ext cx="8892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[2] Iain Mackie, Paul </a:t>
            </a:r>
            <a:r>
              <a:rPr lang="en-US" sz="1100" dirty="0" err="1"/>
              <a:t>Owoicho</a:t>
            </a:r>
            <a:r>
              <a:rPr lang="en-US" sz="1100" dirty="0"/>
              <a:t>, Carlos Gemmell, Sophie Fischer, Sean </a:t>
            </a:r>
            <a:r>
              <a:rPr lang="en-US" sz="1100" dirty="0" err="1"/>
              <a:t>MacAvaney</a:t>
            </a:r>
            <a:r>
              <a:rPr lang="en-US" sz="1100" dirty="0"/>
              <a:t>, and Jeffrey Dalton. </a:t>
            </a:r>
            <a:r>
              <a:rPr lang="en-US" sz="1100" i="1" dirty="0"/>
              <a:t>CODEC: Complex Document and Entity Collection</a:t>
            </a:r>
            <a:r>
              <a:rPr lang="en-US" sz="1100" dirty="0"/>
              <a:t>. SIGIR 2022.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6CEEE-A04B-F4C1-8A95-1F1AF580254C}"/>
              </a:ext>
            </a:extLst>
          </p:cNvPr>
          <p:cNvSpPr txBox="1"/>
          <p:nvPr/>
        </p:nvSpPr>
        <p:spPr>
          <a:xfrm>
            <a:off x="179512" y="828001"/>
            <a:ext cx="8712968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Domain experts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Trader, Investment Banker, Accountant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A4B9A-B366-E53B-ABFF-B4A2D1F1AFB7}"/>
              </a:ext>
            </a:extLst>
          </p:cNvPr>
          <p:cNvSpPr txBox="1"/>
          <p:nvPr/>
        </p:nvSpPr>
        <p:spPr>
          <a:xfrm>
            <a:off x="251520" y="1657132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560"/>
                </a:solidFill>
              </a:rPr>
              <a:t>Complex Question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88987-AF6A-9643-ACD5-25F864A01358}"/>
              </a:ext>
            </a:extLst>
          </p:cNvPr>
          <p:cNvSpPr txBox="1"/>
          <p:nvPr/>
        </p:nvSpPr>
        <p:spPr>
          <a:xfrm>
            <a:off x="3440685" y="1606252"/>
            <a:ext cx="226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500"/>
              </a:spcAft>
            </a:pPr>
            <a:r>
              <a:rPr lang="en-GB" sz="1800" b="1" dirty="0">
                <a:solidFill>
                  <a:srgbClr val="003560"/>
                </a:solidFill>
              </a:rPr>
              <a:t>Researcher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2255E4-71BF-E4F6-54EF-6FDDB8B25852}"/>
              </a:ext>
            </a:extLst>
          </p:cNvPr>
          <p:cNvCxnSpPr>
            <a:cxnSpLocks/>
          </p:cNvCxnSpPr>
          <p:nvPr/>
        </p:nvCxnSpPr>
        <p:spPr bwMode="auto">
          <a:xfrm>
            <a:off x="2843808" y="3147814"/>
            <a:ext cx="397757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3DA186-894C-444C-6822-03B687C5D54D}"/>
              </a:ext>
            </a:extLst>
          </p:cNvPr>
          <p:cNvCxnSpPr>
            <a:cxnSpLocks/>
          </p:cNvCxnSpPr>
          <p:nvPr/>
        </p:nvCxnSpPr>
        <p:spPr bwMode="auto">
          <a:xfrm>
            <a:off x="5703314" y="3147814"/>
            <a:ext cx="397757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520005-770A-1492-213D-106AB23398C5}"/>
              </a:ext>
            </a:extLst>
          </p:cNvPr>
          <p:cNvSpPr txBox="1"/>
          <p:nvPr/>
        </p:nvSpPr>
        <p:spPr>
          <a:xfrm>
            <a:off x="6660232" y="1634976"/>
            <a:ext cx="241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500"/>
              </a:spcAft>
            </a:pPr>
            <a:r>
              <a:rPr lang="en-GB" sz="1800" b="1" dirty="0">
                <a:solidFill>
                  <a:srgbClr val="003560"/>
                </a:solidFill>
              </a:rPr>
              <a:t>Long-Form Answer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01979-54CD-2295-0AC4-D6AFA00AC6F0}"/>
              </a:ext>
            </a:extLst>
          </p:cNvPr>
          <p:cNvSpPr txBox="1"/>
          <p:nvPr/>
        </p:nvSpPr>
        <p:spPr>
          <a:xfrm>
            <a:off x="203041" y="2421979"/>
            <a:ext cx="21439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rgbClr val="003560"/>
                </a:solidFill>
              </a:rPr>
              <a:t>How is the push towards </a:t>
            </a:r>
            <a:r>
              <a:rPr lang="en-US" sz="1600" b="1" i="1" dirty="0">
                <a:solidFill>
                  <a:srgbClr val="003560"/>
                </a:solidFill>
              </a:rPr>
              <a:t>electric cars </a:t>
            </a:r>
            <a:r>
              <a:rPr lang="en-US" sz="1600" i="1" dirty="0">
                <a:solidFill>
                  <a:srgbClr val="003560"/>
                </a:solidFill>
              </a:rPr>
              <a:t>impacting the </a:t>
            </a:r>
            <a:r>
              <a:rPr lang="en-US" sz="1600" b="1" i="1" dirty="0">
                <a:solidFill>
                  <a:srgbClr val="003560"/>
                </a:solidFill>
              </a:rPr>
              <a:t>demand</a:t>
            </a:r>
            <a:r>
              <a:rPr lang="en-US" sz="1600" i="1" dirty="0">
                <a:solidFill>
                  <a:srgbClr val="003560"/>
                </a:solidFill>
              </a:rPr>
              <a:t> for </a:t>
            </a:r>
            <a:r>
              <a:rPr lang="en-US" sz="1600" b="1" i="1" dirty="0">
                <a:solidFill>
                  <a:srgbClr val="003560"/>
                </a:solidFill>
              </a:rPr>
              <a:t>raw materials</a:t>
            </a:r>
            <a:r>
              <a:rPr lang="en-US" sz="1600" i="1" dirty="0">
                <a:solidFill>
                  <a:srgbClr val="003560"/>
                </a:solidFill>
              </a:rPr>
              <a:t>?</a:t>
            </a:r>
          </a:p>
        </p:txBody>
      </p:sp>
      <p:pic>
        <p:nvPicPr>
          <p:cNvPr id="10" name="Graphic 9" descr="School boy">
            <a:extLst>
              <a:ext uri="{FF2B5EF4-FFF2-40B4-BE49-F238E27FC236}">
                <a16:creationId xmlns:a16="http://schemas.microsoft.com/office/drawing/2014/main" id="{57304DB6-8843-AAF1-1304-812934B1B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3275" y="2375683"/>
            <a:ext cx="1382264" cy="1382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A0A856-8D7B-B213-9651-DEEB28A7CF39}"/>
              </a:ext>
            </a:extLst>
          </p:cNvPr>
          <p:cNvSpPr txBox="1"/>
          <p:nvPr/>
        </p:nvSpPr>
        <p:spPr>
          <a:xfrm>
            <a:off x="6444208" y="2058191"/>
            <a:ext cx="262899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i="1" dirty="0"/>
              <a:t>Mass adoption of </a:t>
            </a:r>
            <a:r>
              <a:rPr lang="en-US" sz="1300" b="1" i="1" dirty="0"/>
              <a:t>electric vehicles </a:t>
            </a:r>
            <a:r>
              <a:rPr lang="en-US" sz="1300" i="1" dirty="0"/>
              <a:t>(EVs) is expected in the years ahead. This shift has, and will continue to have, a significant impact on </a:t>
            </a:r>
            <a:r>
              <a:rPr lang="en-US" sz="1300" b="1" i="1" dirty="0"/>
              <a:t>demand</a:t>
            </a:r>
            <a:r>
              <a:rPr lang="en-US" sz="1300" i="1" dirty="0"/>
              <a:t> for specific </a:t>
            </a:r>
            <a:r>
              <a:rPr lang="en-US" sz="1300" b="1" i="1" dirty="0"/>
              <a:t>raw materials</a:t>
            </a:r>
            <a:r>
              <a:rPr lang="en-US" sz="1300" i="1" dirty="0"/>
              <a:t>. For example, </a:t>
            </a:r>
            <a:r>
              <a:rPr lang="en-US" sz="1300" b="1" i="1" dirty="0"/>
              <a:t>lithium</a:t>
            </a:r>
            <a:r>
              <a:rPr lang="en-US" sz="1300" i="1" dirty="0"/>
              <a:t>, </a:t>
            </a:r>
            <a:r>
              <a:rPr lang="en-US" sz="1300" b="1" i="1" dirty="0"/>
              <a:t>nickel</a:t>
            </a:r>
            <a:r>
              <a:rPr lang="en-US" sz="1300" i="1" dirty="0"/>
              <a:t> and </a:t>
            </a:r>
            <a:r>
              <a:rPr lang="en-US" sz="1300" b="1" i="1" dirty="0"/>
              <a:t>cobalt</a:t>
            </a:r>
            <a:r>
              <a:rPr lang="en-US" sz="1300" i="1" dirty="0"/>
              <a:t> will increase due to </a:t>
            </a:r>
            <a:r>
              <a:rPr lang="en-US" sz="1300" b="1" i="1" dirty="0"/>
              <a:t>battery</a:t>
            </a:r>
            <a:r>
              <a:rPr lang="en-US" sz="1300" i="1" dirty="0"/>
              <a:t> </a:t>
            </a:r>
            <a:r>
              <a:rPr lang="en-US" sz="1300" b="1" i="1" dirty="0"/>
              <a:t>demand</a:t>
            </a:r>
            <a:r>
              <a:rPr lang="en-US" sz="1300" i="1" dirty="0"/>
              <a:t>. While </a:t>
            </a:r>
            <a:r>
              <a:rPr lang="en-US" sz="1300" b="1" i="1" dirty="0"/>
              <a:t>oil-based vehicles</a:t>
            </a:r>
            <a:r>
              <a:rPr lang="en-US" sz="1300" i="1" dirty="0"/>
              <a:t> will </a:t>
            </a:r>
            <a:r>
              <a:rPr lang="en-US" sz="1300" b="1" i="1" dirty="0"/>
              <a:t>decline</a:t>
            </a:r>
            <a:r>
              <a:rPr lang="en-US" sz="1300" i="1" dirty="0"/>
              <a:t> in the coming decades, which will reduce the need for </a:t>
            </a:r>
            <a:r>
              <a:rPr lang="en-US" sz="1300" b="1" i="1" dirty="0"/>
              <a:t>oil</a:t>
            </a:r>
            <a:r>
              <a:rPr lang="en-US" sz="1300" i="1" dirty="0"/>
              <a:t>…</a:t>
            </a:r>
            <a:endParaRPr lang="en-US" sz="1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98C1F-F7A8-B353-4E97-807D63AC8028}"/>
              </a:ext>
            </a:extLst>
          </p:cNvPr>
          <p:cNvSpPr txBox="1"/>
          <p:nvPr/>
        </p:nvSpPr>
        <p:spPr>
          <a:xfrm>
            <a:off x="6425857" y="1166378"/>
            <a:ext cx="2628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~144 words average</a:t>
            </a:r>
          </a:p>
        </p:txBody>
      </p:sp>
    </p:spTree>
    <p:extLst>
      <p:ext uri="{BB962C8B-B14F-4D97-AF65-F5344CB8AC3E}">
        <p14:creationId xmlns:p14="http://schemas.microsoft.com/office/powerpoint/2010/main" val="2030459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CODEC: Document + Entity Judgments</a:t>
            </a:r>
            <a:endParaRPr lang="en-GB" sz="1600" dirty="0">
              <a:solidFill>
                <a:srgbClr val="003560"/>
              </a:solidFill>
            </a:endParaRPr>
          </a:p>
        </p:txBody>
      </p:sp>
      <p:sp>
        <p:nvSpPr>
          <p:cNvPr id="44" name="Can 43">
            <a:extLst>
              <a:ext uri="{FF2B5EF4-FFF2-40B4-BE49-F238E27FC236}">
                <a16:creationId xmlns:a16="http://schemas.microsoft.com/office/drawing/2014/main" id="{5ACA4C82-CF6E-80EB-7B9E-27136F234593}"/>
              </a:ext>
            </a:extLst>
          </p:cNvPr>
          <p:cNvSpPr/>
          <p:nvPr/>
        </p:nvSpPr>
        <p:spPr bwMode="auto">
          <a:xfrm>
            <a:off x="7508492" y="1814422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Entity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KB</a:t>
            </a:r>
          </a:p>
        </p:txBody>
      </p:sp>
      <p:sp>
        <p:nvSpPr>
          <p:cNvPr id="45" name="Can 44">
            <a:extLst>
              <a:ext uri="{FF2B5EF4-FFF2-40B4-BE49-F238E27FC236}">
                <a16:creationId xmlns:a16="http://schemas.microsoft.com/office/drawing/2014/main" id="{206FD279-5AF2-9A01-8552-67166CB96833}"/>
              </a:ext>
            </a:extLst>
          </p:cNvPr>
          <p:cNvSpPr/>
          <p:nvPr/>
        </p:nvSpPr>
        <p:spPr bwMode="auto">
          <a:xfrm>
            <a:off x="7536687" y="3088467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Document Corpus</a:t>
            </a:r>
          </a:p>
        </p:txBody>
      </p:sp>
      <p:pic>
        <p:nvPicPr>
          <p:cNvPr id="50" name="Picture 10" descr="Wikipedia logo - Wikipedia">
            <a:extLst>
              <a:ext uri="{FF2B5EF4-FFF2-40B4-BE49-F238E27FC236}">
                <a16:creationId xmlns:a16="http://schemas.microsoft.com/office/drawing/2014/main" id="{6DABCDAD-0713-3951-6055-EC50AC785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524" y="733618"/>
            <a:ext cx="745271" cy="67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1287E14-AFC5-18C9-E715-089CB9E5A31B}"/>
              </a:ext>
            </a:extLst>
          </p:cNvPr>
          <p:cNvSpPr txBox="1"/>
          <p:nvPr/>
        </p:nvSpPr>
        <p:spPr>
          <a:xfrm>
            <a:off x="6570986" y="1446864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5.9m entities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DC1CA6-10CC-BC4B-3412-4C25A2DCC4F3}"/>
              </a:ext>
            </a:extLst>
          </p:cNvPr>
          <p:cNvSpPr txBox="1"/>
          <p:nvPr/>
        </p:nvSpPr>
        <p:spPr>
          <a:xfrm>
            <a:off x="6542790" y="3912267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730k documents</a:t>
            </a:r>
          </a:p>
        </p:txBody>
      </p:sp>
      <p:pic>
        <p:nvPicPr>
          <p:cNvPr id="53" name="Picture 14">
            <a:extLst>
              <a:ext uri="{FF2B5EF4-FFF2-40B4-BE49-F238E27FC236}">
                <a16:creationId xmlns:a16="http://schemas.microsoft.com/office/drawing/2014/main" id="{EA137CC3-843C-BB3D-24C2-61A3626A3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623" y="4870048"/>
            <a:ext cx="775431" cy="19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0">
            <a:extLst>
              <a:ext uri="{FF2B5EF4-FFF2-40B4-BE49-F238E27FC236}">
                <a16:creationId xmlns:a16="http://schemas.microsoft.com/office/drawing/2014/main" id="{D0A3626B-6607-D59F-61E9-FF35B3889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396255"/>
            <a:ext cx="1387575" cy="21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4" descr="ECI's Dane Erickson speaks to the Brookings Institute on DRC elections &amp;  prospects for peace - Eastern Congo Initiative">
            <a:extLst>
              <a:ext uri="{FF2B5EF4-FFF2-40B4-BE49-F238E27FC236}">
                <a16:creationId xmlns:a16="http://schemas.microsoft.com/office/drawing/2014/main" id="{C18A0591-2AFA-CE82-1F46-6F0CB064A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9" b="20148"/>
          <a:stretch/>
        </p:blipFill>
        <p:spPr bwMode="auto">
          <a:xfrm>
            <a:off x="6760619" y="4157908"/>
            <a:ext cx="742513" cy="4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2" descr="BBC – Logos Download">
            <a:extLst>
              <a:ext uri="{FF2B5EF4-FFF2-40B4-BE49-F238E27FC236}">
                <a16:creationId xmlns:a16="http://schemas.microsoft.com/office/drawing/2014/main" id="{97C823A5-CB79-CB84-7439-710F84E46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817930"/>
            <a:ext cx="1007877" cy="27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A96F4C1-83A1-B73A-65C5-AAD986F1C763}"/>
              </a:ext>
            </a:extLst>
          </p:cNvPr>
          <p:cNvSpPr txBox="1"/>
          <p:nvPr/>
        </p:nvSpPr>
        <p:spPr>
          <a:xfrm>
            <a:off x="-68744" y="613356"/>
            <a:ext cx="3305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42x topics (14x finance)</a:t>
            </a:r>
          </a:p>
        </p:txBody>
      </p:sp>
      <p:pic>
        <p:nvPicPr>
          <p:cNvPr id="67" name="Graphic 66" descr="School boy">
            <a:extLst>
              <a:ext uri="{FF2B5EF4-FFF2-40B4-BE49-F238E27FC236}">
                <a16:creationId xmlns:a16="http://schemas.microsoft.com/office/drawing/2014/main" id="{FC80322F-C872-945C-7831-8C5B142070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6824" y="2071691"/>
            <a:ext cx="1016776" cy="1016776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17DC9A6A-693C-9878-612A-9506FEA4C4EB}"/>
              </a:ext>
            </a:extLst>
          </p:cNvPr>
          <p:cNvSpPr/>
          <p:nvPr/>
        </p:nvSpPr>
        <p:spPr bwMode="auto">
          <a:xfrm>
            <a:off x="429365" y="947950"/>
            <a:ext cx="2232248" cy="118174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1" dirty="0">
                <a:ea typeface="ＭＳ Ｐゴシック" charset="-128"/>
                <a:cs typeface="ＭＳ Ｐゴシック" charset="-128"/>
              </a:rPr>
              <a:t>Query</a:t>
            </a:r>
            <a:r>
              <a:rPr lang="en-US" sz="1050" dirty="0">
                <a:ea typeface="ＭＳ Ｐゴシック" charset="-128"/>
                <a:cs typeface="ＭＳ Ｐゴシック" charset="-128"/>
              </a:rPr>
              <a:t>: How is the push towards electric cars impacting the demand for raw materials?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500" dirty="0">
              <a:ea typeface="ＭＳ Ｐゴシック" charset="-128"/>
              <a:cs typeface="ＭＳ Ｐゴシック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1" dirty="0">
                <a:ea typeface="ＭＳ Ｐゴシック" charset="-128"/>
                <a:cs typeface="ＭＳ Ｐゴシック" charset="-128"/>
              </a:rPr>
              <a:t>Narrative</a:t>
            </a:r>
            <a:r>
              <a:rPr lang="en-US" sz="1050" dirty="0">
                <a:ea typeface="ＭＳ Ｐゴシック" charset="-128"/>
                <a:cs typeface="ＭＳ Ｐゴシック" charset="-128"/>
              </a:rPr>
              <a:t>: Mass adoption of electric vehicles (EVs) is expected in the years ahead…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B764CC-8D1A-65C6-D6BE-48095A0F4050}"/>
              </a:ext>
            </a:extLst>
          </p:cNvPr>
          <p:cNvSpPr txBox="1"/>
          <p:nvPr/>
        </p:nvSpPr>
        <p:spPr>
          <a:xfrm>
            <a:off x="98209" y="2460330"/>
            <a:ext cx="19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Annotator</a:t>
            </a:r>
          </a:p>
        </p:txBody>
      </p:sp>
    </p:spTree>
    <p:extLst>
      <p:ext uri="{BB962C8B-B14F-4D97-AF65-F5344CB8AC3E}">
        <p14:creationId xmlns:p14="http://schemas.microsoft.com/office/powerpoint/2010/main" val="534735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CODEC: Document + Entity Judgments</a:t>
            </a:r>
            <a:endParaRPr lang="en-GB" sz="1600" dirty="0">
              <a:solidFill>
                <a:srgbClr val="003560"/>
              </a:solidFill>
            </a:endParaRPr>
          </a:p>
        </p:txBody>
      </p:sp>
      <p:pic>
        <p:nvPicPr>
          <p:cNvPr id="30" name="Graphic 29" descr="School boy">
            <a:extLst>
              <a:ext uri="{FF2B5EF4-FFF2-40B4-BE49-F238E27FC236}">
                <a16:creationId xmlns:a16="http://schemas.microsoft.com/office/drawing/2014/main" id="{9C98B59D-0702-7BBF-CDB5-5710DC7E3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6824" y="2071691"/>
            <a:ext cx="1016776" cy="101677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205BD5C-60F4-8E5C-CCD5-0F50D9681C89}"/>
              </a:ext>
            </a:extLst>
          </p:cNvPr>
          <p:cNvSpPr txBox="1"/>
          <p:nvPr/>
        </p:nvSpPr>
        <p:spPr>
          <a:xfrm>
            <a:off x="98209" y="2460330"/>
            <a:ext cx="19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Annotator</a:t>
            </a:r>
          </a:p>
        </p:txBody>
      </p:sp>
      <p:sp>
        <p:nvSpPr>
          <p:cNvPr id="44" name="Can 43">
            <a:extLst>
              <a:ext uri="{FF2B5EF4-FFF2-40B4-BE49-F238E27FC236}">
                <a16:creationId xmlns:a16="http://schemas.microsoft.com/office/drawing/2014/main" id="{5ACA4C82-CF6E-80EB-7B9E-27136F234593}"/>
              </a:ext>
            </a:extLst>
          </p:cNvPr>
          <p:cNvSpPr/>
          <p:nvPr/>
        </p:nvSpPr>
        <p:spPr bwMode="auto">
          <a:xfrm>
            <a:off x="7508492" y="1814422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Entity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KB</a:t>
            </a:r>
          </a:p>
        </p:txBody>
      </p:sp>
      <p:sp>
        <p:nvSpPr>
          <p:cNvPr id="45" name="Can 44">
            <a:extLst>
              <a:ext uri="{FF2B5EF4-FFF2-40B4-BE49-F238E27FC236}">
                <a16:creationId xmlns:a16="http://schemas.microsoft.com/office/drawing/2014/main" id="{206FD279-5AF2-9A01-8552-67166CB96833}"/>
              </a:ext>
            </a:extLst>
          </p:cNvPr>
          <p:cNvSpPr/>
          <p:nvPr/>
        </p:nvSpPr>
        <p:spPr bwMode="auto">
          <a:xfrm>
            <a:off x="7536687" y="3088467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Document Corpus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A0DACE-463A-04BA-669E-AA3B296205EB}"/>
              </a:ext>
            </a:extLst>
          </p:cNvPr>
          <p:cNvCxnSpPr>
            <a:cxnSpLocks/>
          </p:cNvCxnSpPr>
          <p:nvPr/>
        </p:nvCxnSpPr>
        <p:spPr bwMode="auto">
          <a:xfrm>
            <a:off x="6664139" y="2248274"/>
            <a:ext cx="788181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B527B3E-7374-3A66-F6F0-319E33B1B166}"/>
              </a:ext>
            </a:extLst>
          </p:cNvPr>
          <p:cNvCxnSpPr>
            <a:cxnSpLocks/>
          </p:cNvCxnSpPr>
          <p:nvPr/>
        </p:nvCxnSpPr>
        <p:spPr bwMode="auto">
          <a:xfrm>
            <a:off x="6664139" y="3510524"/>
            <a:ext cx="788181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pic>
        <p:nvPicPr>
          <p:cNvPr id="50" name="Picture 10" descr="Wikipedia logo - Wikipedia">
            <a:extLst>
              <a:ext uri="{FF2B5EF4-FFF2-40B4-BE49-F238E27FC236}">
                <a16:creationId xmlns:a16="http://schemas.microsoft.com/office/drawing/2014/main" id="{6DABCDAD-0713-3951-6055-EC50AC785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524" y="733618"/>
            <a:ext cx="745271" cy="67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1287E14-AFC5-18C9-E715-089CB9E5A31B}"/>
              </a:ext>
            </a:extLst>
          </p:cNvPr>
          <p:cNvSpPr txBox="1"/>
          <p:nvPr/>
        </p:nvSpPr>
        <p:spPr>
          <a:xfrm>
            <a:off x="6570986" y="1446864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5.9m entities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DC1CA6-10CC-BC4B-3412-4C25A2DCC4F3}"/>
              </a:ext>
            </a:extLst>
          </p:cNvPr>
          <p:cNvSpPr txBox="1"/>
          <p:nvPr/>
        </p:nvSpPr>
        <p:spPr>
          <a:xfrm>
            <a:off x="6542790" y="3912267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730k documents</a:t>
            </a:r>
          </a:p>
        </p:txBody>
      </p:sp>
      <p:pic>
        <p:nvPicPr>
          <p:cNvPr id="53" name="Picture 14">
            <a:extLst>
              <a:ext uri="{FF2B5EF4-FFF2-40B4-BE49-F238E27FC236}">
                <a16:creationId xmlns:a16="http://schemas.microsoft.com/office/drawing/2014/main" id="{EA137CC3-843C-BB3D-24C2-61A3626A3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623" y="4870048"/>
            <a:ext cx="775431" cy="19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0">
            <a:extLst>
              <a:ext uri="{FF2B5EF4-FFF2-40B4-BE49-F238E27FC236}">
                <a16:creationId xmlns:a16="http://schemas.microsoft.com/office/drawing/2014/main" id="{D0A3626B-6607-D59F-61E9-FF35B3889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396255"/>
            <a:ext cx="1387575" cy="21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4" descr="ECI's Dane Erickson speaks to the Brookings Institute on DRC elections &amp;  prospects for peace - Eastern Congo Initiative">
            <a:extLst>
              <a:ext uri="{FF2B5EF4-FFF2-40B4-BE49-F238E27FC236}">
                <a16:creationId xmlns:a16="http://schemas.microsoft.com/office/drawing/2014/main" id="{C18A0591-2AFA-CE82-1F46-6F0CB064A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9" b="20148"/>
          <a:stretch/>
        </p:blipFill>
        <p:spPr bwMode="auto">
          <a:xfrm>
            <a:off x="6760619" y="4157908"/>
            <a:ext cx="742513" cy="4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2" descr="BBC – Logos Download">
            <a:extLst>
              <a:ext uri="{FF2B5EF4-FFF2-40B4-BE49-F238E27FC236}">
                <a16:creationId xmlns:a16="http://schemas.microsoft.com/office/drawing/2014/main" id="{97C823A5-CB79-CB84-7439-710F84E46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817930"/>
            <a:ext cx="1007877" cy="27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083AE12-CCE0-F242-9EB7-F5BAB2C73AC1}"/>
              </a:ext>
            </a:extLst>
          </p:cNvPr>
          <p:cNvCxnSpPr>
            <a:cxnSpLocks/>
          </p:cNvCxnSpPr>
          <p:nvPr/>
        </p:nvCxnSpPr>
        <p:spPr bwMode="auto">
          <a:xfrm>
            <a:off x="2324802" y="2646815"/>
            <a:ext cx="788181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EE1D72A-33A8-CE60-6A87-C6B7292D1C9E}"/>
              </a:ext>
            </a:extLst>
          </p:cNvPr>
          <p:cNvSpPr txBox="1"/>
          <p:nvPr/>
        </p:nvSpPr>
        <p:spPr>
          <a:xfrm>
            <a:off x="6219050" y="2478656"/>
            <a:ext cx="1652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Interactive </a:t>
            </a:r>
          </a:p>
          <a:p>
            <a:pPr algn="ctr"/>
            <a:r>
              <a:rPr lang="en-US" sz="1400" dirty="0"/>
              <a:t>Search </a:t>
            </a:r>
          </a:p>
          <a:p>
            <a:pPr algn="ctr"/>
            <a:r>
              <a:rPr lang="en-US" sz="1400" dirty="0"/>
              <a:t>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D593A0-575C-9664-C09A-9B2EF3A00C5A}"/>
              </a:ext>
            </a:extLst>
          </p:cNvPr>
          <p:cNvSpPr txBox="1"/>
          <p:nvPr/>
        </p:nvSpPr>
        <p:spPr>
          <a:xfrm>
            <a:off x="1911166" y="2161188"/>
            <a:ext cx="165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300+ hours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7ACD8-6D88-4E2C-22A3-F23020E6BE27}"/>
              </a:ext>
            </a:extLst>
          </p:cNvPr>
          <p:cNvSpPr txBox="1"/>
          <p:nvPr/>
        </p:nvSpPr>
        <p:spPr>
          <a:xfrm>
            <a:off x="-68744" y="613356"/>
            <a:ext cx="3305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42x topics (14x finance)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8E32E6-90C4-97ED-F210-12F616C6BCD3}"/>
              </a:ext>
            </a:extLst>
          </p:cNvPr>
          <p:cNvSpPr/>
          <p:nvPr/>
        </p:nvSpPr>
        <p:spPr bwMode="auto">
          <a:xfrm>
            <a:off x="429365" y="947950"/>
            <a:ext cx="2232248" cy="118174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1" dirty="0">
                <a:ea typeface="ＭＳ Ｐゴシック" charset="-128"/>
                <a:cs typeface="ＭＳ Ｐゴシック" charset="-128"/>
              </a:rPr>
              <a:t>Query</a:t>
            </a:r>
            <a:r>
              <a:rPr lang="en-US" sz="1050" dirty="0">
                <a:ea typeface="ＭＳ Ｐゴシック" charset="-128"/>
                <a:cs typeface="ＭＳ Ｐゴシック" charset="-128"/>
              </a:rPr>
              <a:t>: How is the push towards electric cars impacting the demand for raw materials?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500" dirty="0">
              <a:ea typeface="ＭＳ Ｐゴシック" charset="-128"/>
              <a:cs typeface="ＭＳ Ｐゴシック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1" dirty="0">
                <a:ea typeface="ＭＳ Ｐゴシック" charset="-128"/>
                <a:cs typeface="ＭＳ Ｐゴシック" charset="-128"/>
              </a:rPr>
              <a:t>Narrative</a:t>
            </a:r>
            <a:r>
              <a:rPr lang="en-US" sz="1050" dirty="0">
                <a:ea typeface="ＭＳ Ｐゴシック" charset="-128"/>
                <a:cs typeface="ＭＳ Ｐゴシック" charset="-128"/>
              </a:rPr>
              <a:t>: Mass adoption of electric vehicles (EVs) is expected in the years ahead…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0D2C59-BE02-E22F-75CF-D3B89B8D3AD0}"/>
              </a:ext>
            </a:extLst>
          </p:cNvPr>
          <p:cNvSpPr/>
          <p:nvPr/>
        </p:nvSpPr>
        <p:spPr bwMode="auto">
          <a:xfrm>
            <a:off x="3275856" y="1563638"/>
            <a:ext cx="3266934" cy="29999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vehicles lithium, nickel and cobalt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vehicles shortage raw materials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cars battery on resources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impact of electric cars supply 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cars and shift away from oil and gas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China and electric cars raw materials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vehicles and Democratic Republic of Congo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car and semiconductor shortage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How is the push towards electric cars impacting the demand for raw materials?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3A00E-86CE-9070-4C94-5D30400AAD21}"/>
              </a:ext>
            </a:extLst>
          </p:cNvPr>
          <p:cNvSpPr txBox="1"/>
          <p:nvPr/>
        </p:nvSpPr>
        <p:spPr>
          <a:xfrm>
            <a:off x="3256999" y="1131590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Manual query reformulation</a:t>
            </a:r>
          </a:p>
        </p:txBody>
      </p:sp>
    </p:spTree>
    <p:extLst>
      <p:ext uri="{BB962C8B-B14F-4D97-AF65-F5344CB8AC3E}">
        <p14:creationId xmlns:p14="http://schemas.microsoft.com/office/powerpoint/2010/main" val="77471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CODEC: Document + Entity Judgments</a:t>
            </a:r>
            <a:endParaRPr lang="en-GB" sz="1600" dirty="0">
              <a:solidFill>
                <a:srgbClr val="003560"/>
              </a:solidFill>
            </a:endParaRPr>
          </a:p>
        </p:txBody>
      </p:sp>
      <p:pic>
        <p:nvPicPr>
          <p:cNvPr id="30" name="Graphic 29" descr="School boy">
            <a:extLst>
              <a:ext uri="{FF2B5EF4-FFF2-40B4-BE49-F238E27FC236}">
                <a16:creationId xmlns:a16="http://schemas.microsoft.com/office/drawing/2014/main" id="{9C98B59D-0702-7BBF-CDB5-5710DC7E3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6824" y="2071691"/>
            <a:ext cx="1016776" cy="1016776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E76BB05-7AF0-E45E-7C77-79A0C4C9B922}"/>
              </a:ext>
            </a:extLst>
          </p:cNvPr>
          <p:cNvSpPr/>
          <p:nvPr/>
        </p:nvSpPr>
        <p:spPr bwMode="auto">
          <a:xfrm>
            <a:off x="3275856" y="1563638"/>
            <a:ext cx="3266934" cy="29999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vehicles lithium, nickel and cobalt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vehicles shortage raw materials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cars battery on resources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impact of electric cars supply 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cars and shift away from oil and gas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China and electric cars raw materials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vehicles and Democratic Republic of Congo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car and semiconductor shortage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How is the push towards electric cars impacting the demand for raw materials?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05BD5C-60F4-8E5C-CCD5-0F50D9681C89}"/>
              </a:ext>
            </a:extLst>
          </p:cNvPr>
          <p:cNvSpPr txBox="1"/>
          <p:nvPr/>
        </p:nvSpPr>
        <p:spPr>
          <a:xfrm>
            <a:off x="98209" y="2460330"/>
            <a:ext cx="19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Annotator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12E345-EDFE-8C56-99F8-71A0737C29D3}"/>
              </a:ext>
            </a:extLst>
          </p:cNvPr>
          <p:cNvSpPr txBox="1"/>
          <p:nvPr/>
        </p:nvSpPr>
        <p:spPr>
          <a:xfrm>
            <a:off x="3256999" y="1131590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Manual query reformulation</a:t>
            </a:r>
          </a:p>
        </p:txBody>
      </p:sp>
      <p:sp>
        <p:nvSpPr>
          <p:cNvPr id="44" name="Can 43">
            <a:extLst>
              <a:ext uri="{FF2B5EF4-FFF2-40B4-BE49-F238E27FC236}">
                <a16:creationId xmlns:a16="http://schemas.microsoft.com/office/drawing/2014/main" id="{5ACA4C82-CF6E-80EB-7B9E-27136F234593}"/>
              </a:ext>
            </a:extLst>
          </p:cNvPr>
          <p:cNvSpPr/>
          <p:nvPr/>
        </p:nvSpPr>
        <p:spPr bwMode="auto">
          <a:xfrm>
            <a:off x="7508492" y="1814422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Entity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KB</a:t>
            </a:r>
          </a:p>
        </p:txBody>
      </p:sp>
      <p:sp>
        <p:nvSpPr>
          <p:cNvPr id="45" name="Can 44">
            <a:extLst>
              <a:ext uri="{FF2B5EF4-FFF2-40B4-BE49-F238E27FC236}">
                <a16:creationId xmlns:a16="http://schemas.microsoft.com/office/drawing/2014/main" id="{206FD279-5AF2-9A01-8552-67166CB96833}"/>
              </a:ext>
            </a:extLst>
          </p:cNvPr>
          <p:cNvSpPr/>
          <p:nvPr/>
        </p:nvSpPr>
        <p:spPr bwMode="auto">
          <a:xfrm>
            <a:off x="7536687" y="3088467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Document Corpus</a:t>
            </a:r>
          </a:p>
        </p:txBody>
      </p:sp>
      <p:pic>
        <p:nvPicPr>
          <p:cNvPr id="50" name="Picture 10" descr="Wikipedia logo - Wikipedia">
            <a:extLst>
              <a:ext uri="{FF2B5EF4-FFF2-40B4-BE49-F238E27FC236}">
                <a16:creationId xmlns:a16="http://schemas.microsoft.com/office/drawing/2014/main" id="{6DABCDAD-0713-3951-6055-EC50AC785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524" y="733618"/>
            <a:ext cx="745271" cy="67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1287E14-AFC5-18C9-E715-089CB9E5A31B}"/>
              </a:ext>
            </a:extLst>
          </p:cNvPr>
          <p:cNvSpPr txBox="1"/>
          <p:nvPr/>
        </p:nvSpPr>
        <p:spPr>
          <a:xfrm>
            <a:off x="6570986" y="1446864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5.9m entities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DC1CA6-10CC-BC4B-3412-4C25A2DCC4F3}"/>
              </a:ext>
            </a:extLst>
          </p:cNvPr>
          <p:cNvSpPr txBox="1"/>
          <p:nvPr/>
        </p:nvSpPr>
        <p:spPr>
          <a:xfrm>
            <a:off x="6542790" y="3912267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730k documents</a:t>
            </a:r>
          </a:p>
        </p:txBody>
      </p:sp>
      <p:pic>
        <p:nvPicPr>
          <p:cNvPr id="53" name="Picture 14">
            <a:extLst>
              <a:ext uri="{FF2B5EF4-FFF2-40B4-BE49-F238E27FC236}">
                <a16:creationId xmlns:a16="http://schemas.microsoft.com/office/drawing/2014/main" id="{EA137CC3-843C-BB3D-24C2-61A3626A3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623" y="4870048"/>
            <a:ext cx="775431" cy="19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0">
            <a:extLst>
              <a:ext uri="{FF2B5EF4-FFF2-40B4-BE49-F238E27FC236}">
                <a16:creationId xmlns:a16="http://schemas.microsoft.com/office/drawing/2014/main" id="{D0A3626B-6607-D59F-61E9-FF35B3889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396255"/>
            <a:ext cx="1387575" cy="21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4" descr="ECI's Dane Erickson speaks to the Brookings Institute on DRC elections &amp;  prospects for peace - Eastern Congo Initiative">
            <a:extLst>
              <a:ext uri="{FF2B5EF4-FFF2-40B4-BE49-F238E27FC236}">
                <a16:creationId xmlns:a16="http://schemas.microsoft.com/office/drawing/2014/main" id="{C18A0591-2AFA-CE82-1F46-6F0CB064A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9" b="20148"/>
          <a:stretch/>
        </p:blipFill>
        <p:spPr bwMode="auto">
          <a:xfrm>
            <a:off x="6760619" y="4157908"/>
            <a:ext cx="742513" cy="4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2" descr="BBC – Logos Download">
            <a:extLst>
              <a:ext uri="{FF2B5EF4-FFF2-40B4-BE49-F238E27FC236}">
                <a16:creationId xmlns:a16="http://schemas.microsoft.com/office/drawing/2014/main" id="{97C823A5-CB79-CB84-7439-710F84E46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817930"/>
            <a:ext cx="1007877" cy="27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083AE12-CCE0-F242-9EB7-F5BAB2C73AC1}"/>
              </a:ext>
            </a:extLst>
          </p:cNvPr>
          <p:cNvCxnSpPr>
            <a:cxnSpLocks/>
          </p:cNvCxnSpPr>
          <p:nvPr/>
        </p:nvCxnSpPr>
        <p:spPr bwMode="auto">
          <a:xfrm>
            <a:off x="2324802" y="2646815"/>
            <a:ext cx="788181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0D1C8A59-1F8D-4BC2-92B0-3BFAF5AA6F8B}"/>
              </a:ext>
            </a:extLst>
          </p:cNvPr>
          <p:cNvGraphicFramePr>
            <a:graphicFrameLocks noGrp="1"/>
          </p:cNvGraphicFramePr>
          <p:nvPr/>
        </p:nvGraphicFramePr>
        <p:xfrm>
          <a:off x="124512" y="3160525"/>
          <a:ext cx="2988471" cy="1889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96157">
                  <a:extLst>
                    <a:ext uri="{9D8B030D-6E8A-4147-A177-3AD203B41FA5}">
                      <a16:colId xmlns:a16="http://schemas.microsoft.com/office/drawing/2014/main" val="3395302576"/>
                    </a:ext>
                  </a:extLst>
                </a:gridCol>
                <a:gridCol w="996157">
                  <a:extLst>
                    <a:ext uri="{9D8B030D-6E8A-4147-A177-3AD203B41FA5}">
                      <a16:colId xmlns:a16="http://schemas.microsoft.com/office/drawing/2014/main" val="2619746910"/>
                    </a:ext>
                  </a:extLst>
                </a:gridCol>
                <a:gridCol w="996157">
                  <a:extLst>
                    <a:ext uri="{9D8B030D-6E8A-4147-A177-3AD203B41FA5}">
                      <a16:colId xmlns:a16="http://schemas.microsoft.com/office/drawing/2014/main" val="2974387881"/>
                    </a:ext>
                  </a:extLst>
                </a:gridCol>
              </a:tblGrid>
              <a:tr h="4122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Judgment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Document Ranking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Entity Ranking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450292"/>
                  </a:ext>
                </a:extLst>
              </a:tr>
              <a:tr h="2182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2,353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7,053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35373"/>
                  </a:ext>
                </a:extLst>
              </a:tr>
              <a:tr h="2182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2,210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2,241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328604"/>
                  </a:ext>
                </a:extLst>
              </a:tr>
              <a:tr h="2182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1,207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1,252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523638"/>
                  </a:ext>
                </a:extLst>
              </a:tr>
              <a:tr h="2182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416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777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386827"/>
                  </a:ext>
                </a:extLst>
              </a:tr>
              <a:tr h="2182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TOTAL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6,186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11,323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490343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07D593A0-575C-9664-C09A-9B2EF3A00C5A}"/>
              </a:ext>
            </a:extLst>
          </p:cNvPr>
          <p:cNvSpPr txBox="1"/>
          <p:nvPr/>
        </p:nvSpPr>
        <p:spPr>
          <a:xfrm>
            <a:off x="1911166" y="2161188"/>
            <a:ext cx="165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300+ hours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8F1EE5-1422-4FCA-3368-40047883684E}"/>
              </a:ext>
            </a:extLst>
          </p:cNvPr>
          <p:cNvSpPr txBox="1"/>
          <p:nvPr/>
        </p:nvSpPr>
        <p:spPr>
          <a:xfrm>
            <a:off x="-68744" y="613356"/>
            <a:ext cx="3305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42x topics (14x finance)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83AD69-F963-D67F-DB02-A6EEEA1A1B33}"/>
              </a:ext>
            </a:extLst>
          </p:cNvPr>
          <p:cNvSpPr/>
          <p:nvPr/>
        </p:nvSpPr>
        <p:spPr bwMode="auto">
          <a:xfrm>
            <a:off x="429365" y="947950"/>
            <a:ext cx="2232248" cy="118174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1" dirty="0">
                <a:ea typeface="ＭＳ Ｐゴシック" charset="-128"/>
                <a:cs typeface="ＭＳ Ｐゴシック" charset="-128"/>
              </a:rPr>
              <a:t>Query</a:t>
            </a:r>
            <a:r>
              <a:rPr lang="en-US" sz="1050" dirty="0">
                <a:ea typeface="ＭＳ Ｐゴシック" charset="-128"/>
                <a:cs typeface="ＭＳ Ｐゴシック" charset="-128"/>
              </a:rPr>
              <a:t>: How is the push towards electric cars impacting the demand for raw materials?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500" dirty="0">
              <a:ea typeface="ＭＳ Ｐゴシック" charset="-128"/>
              <a:cs typeface="ＭＳ Ｐゴシック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1" dirty="0">
                <a:ea typeface="ＭＳ Ｐゴシック" charset="-128"/>
                <a:cs typeface="ＭＳ Ｐゴシック" charset="-128"/>
              </a:rPr>
              <a:t>Narrative</a:t>
            </a:r>
            <a:r>
              <a:rPr lang="en-US" sz="1050" dirty="0">
                <a:ea typeface="ＭＳ Ｐゴシック" charset="-128"/>
                <a:cs typeface="ＭＳ Ｐゴシック" charset="-128"/>
              </a:rPr>
              <a:t>: Mass adoption of electric vehicles (EVs) is expected in the years ahead…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C97960-BCDC-B423-7960-CD02DDA50506}"/>
              </a:ext>
            </a:extLst>
          </p:cNvPr>
          <p:cNvCxnSpPr>
            <a:cxnSpLocks/>
          </p:cNvCxnSpPr>
          <p:nvPr/>
        </p:nvCxnSpPr>
        <p:spPr bwMode="auto">
          <a:xfrm>
            <a:off x="6664139" y="2248274"/>
            <a:ext cx="788181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F26A42-39B3-E650-4091-0281F4479886}"/>
              </a:ext>
            </a:extLst>
          </p:cNvPr>
          <p:cNvCxnSpPr>
            <a:cxnSpLocks/>
          </p:cNvCxnSpPr>
          <p:nvPr/>
        </p:nvCxnSpPr>
        <p:spPr bwMode="auto">
          <a:xfrm>
            <a:off x="6664139" y="3510524"/>
            <a:ext cx="788181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6D5A51-132D-7D83-A66E-409BE31D4984}"/>
              </a:ext>
            </a:extLst>
          </p:cNvPr>
          <p:cNvSpPr txBox="1"/>
          <p:nvPr/>
        </p:nvSpPr>
        <p:spPr>
          <a:xfrm>
            <a:off x="6219050" y="2478656"/>
            <a:ext cx="1652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Interactive </a:t>
            </a:r>
          </a:p>
          <a:p>
            <a:pPr algn="ctr"/>
            <a:r>
              <a:rPr lang="en-US" sz="1400" dirty="0"/>
              <a:t>Search </a:t>
            </a:r>
          </a:p>
          <a:p>
            <a:pPr algn="ctr"/>
            <a:r>
              <a:rPr lang="en-US" sz="1400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487750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Little background about myself…</a:t>
            </a:r>
            <a:endParaRPr lang="en-GB" sz="1600" dirty="0">
              <a:solidFill>
                <a:srgbClr val="0035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60448-34A4-2540-B1FA-9BEBAA5E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5462F5A-DC4D-1677-0DD4-0B26CE8B25AF}"/>
              </a:ext>
            </a:extLst>
          </p:cNvPr>
          <p:cNvCxnSpPr>
            <a:cxnSpLocks/>
          </p:cNvCxnSpPr>
          <p:nvPr/>
        </p:nvCxnSpPr>
        <p:spPr bwMode="auto">
          <a:xfrm flipV="1">
            <a:off x="755576" y="4071823"/>
            <a:ext cx="7704856" cy="2254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pic>
        <p:nvPicPr>
          <p:cNvPr id="1028" name="Picture 4" descr="University of St Andrews - Wikipedia">
            <a:extLst>
              <a:ext uri="{FF2B5EF4-FFF2-40B4-BE49-F238E27FC236}">
                <a16:creationId xmlns:a16="http://schemas.microsoft.com/office/drawing/2014/main" id="{81DF02D2-DF74-8BD6-A71E-DDD41F13C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84111"/>
            <a:ext cx="576064" cy="6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771D78-8C12-560E-940E-11175FF1E89C}"/>
              </a:ext>
            </a:extLst>
          </p:cNvPr>
          <p:cNvSpPr txBox="1"/>
          <p:nvPr/>
        </p:nvSpPr>
        <p:spPr>
          <a:xfrm>
            <a:off x="179512" y="2283718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Applied Economics MA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EF98C-DFCE-A4C6-73E6-F9B0045AB43A}"/>
              </a:ext>
            </a:extLst>
          </p:cNvPr>
          <p:cNvSpPr txBox="1"/>
          <p:nvPr/>
        </p:nvSpPr>
        <p:spPr>
          <a:xfrm>
            <a:off x="467544" y="4094366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E14639-10FD-3003-416B-177E997DBF5C}"/>
              </a:ext>
            </a:extLst>
          </p:cNvPr>
          <p:cNvSpPr txBox="1"/>
          <p:nvPr/>
        </p:nvSpPr>
        <p:spPr>
          <a:xfrm>
            <a:off x="2051720" y="4105404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E32B3B-75C3-39E4-3315-DD8B57EEDABF}"/>
              </a:ext>
            </a:extLst>
          </p:cNvPr>
          <p:cNvSpPr txBox="1"/>
          <p:nvPr/>
        </p:nvSpPr>
        <p:spPr>
          <a:xfrm>
            <a:off x="3906483" y="4089228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2FD74-C284-7CC8-655E-88A97A7EE23D}"/>
              </a:ext>
            </a:extLst>
          </p:cNvPr>
          <p:cNvSpPr txBox="1"/>
          <p:nvPr/>
        </p:nvSpPr>
        <p:spPr>
          <a:xfrm>
            <a:off x="5788765" y="4071823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C69417-6871-22D1-062A-9D25F436D431}"/>
              </a:ext>
            </a:extLst>
          </p:cNvPr>
          <p:cNvSpPr txBox="1"/>
          <p:nvPr/>
        </p:nvSpPr>
        <p:spPr>
          <a:xfrm>
            <a:off x="7705462" y="4071823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AABF2-2595-AB6D-7FA3-C090DFB30F97}"/>
              </a:ext>
            </a:extLst>
          </p:cNvPr>
          <p:cNvSpPr txBox="1"/>
          <p:nvPr/>
        </p:nvSpPr>
        <p:spPr>
          <a:xfrm>
            <a:off x="1397223" y="987574"/>
            <a:ext cx="1944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Quant Trading</a:t>
            </a:r>
          </a:p>
        </p:txBody>
      </p:sp>
      <p:pic>
        <p:nvPicPr>
          <p:cNvPr id="1034" name="Picture 10" descr="Quantitative Trading: Everything You Need to Know | IG UK">
            <a:extLst>
              <a:ext uri="{FF2B5EF4-FFF2-40B4-BE49-F238E27FC236}">
                <a16:creationId xmlns:a16="http://schemas.microsoft.com/office/drawing/2014/main" id="{73C3E9CB-F3D7-F7CB-5361-545EA7D25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969" y="1474599"/>
            <a:ext cx="1284026" cy="85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50A564-A211-969C-1086-85E33F052E4B}"/>
              </a:ext>
            </a:extLst>
          </p:cNvPr>
          <p:cNvSpPr txBox="1"/>
          <p:nvPr/>
        </p:nvSpPr>
        <p:spPr>
          <a:xfrm>
            <a:off x="2892608" y="2431437"/>
            <a:ext cx="1440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 Science MSc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F47E16-49BE-9853-C2A7-72E6F9C15A55}"/>
              </a:ext>
            </a:extLst>
          </p:cNvPr>
          <p:cNvSpPr txBox="1"/>
          <p:nvPr/>
        </p:nvSpPr>
        <p:spPr>
          <a:xfrm>
            <a:off x="3995204" y="915566"/>
            <a:ext cx="1440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Investment Management</a:t>
            </a:r>
          </a:p>
        </p:txBody>
      </p:sp>
      <p:pic>
        <p:nvPicPr>
          <p:cNvPr id="1036" name="Picture 12" descr="University of Edinburgh - Wikipedia">
            <a:extLst>
              <a:ext uri="{FF2B5EF4-FFF2-40B4-BE49-F238E27FC236}">
                <a16:creationId xmlns:a16="http://schemas.microsoft.com/office/drawing/2014/main" id="{13F2FEBE-B9D1-256E-4C28-7B34DE838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717" y="3147237"/>
            <a:ext cx="645766" cy="64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iversity of Glasgow: Scottish University of the Year 2022">
            <a:extLst>
              <a:ext uri="{FF2B5EF4-FFF2-40B4-BE49-F238E27FC236}">
                <a16:creationId xmlns:a16="http://schemas.microsoft.com/office/drawing/2014/main" id="{983ED618-7C5E-A0F8-FF78-FCD5B6A91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323" y="3436062"/>
            <a:ext cx="1276232" cy="3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61958B-E2D4-62FF-0439-A29AE78F096F}"/>
              </a:ext>
            </a:extLst>
          </p:cNvPr>
          <p:cNvSpPr txBox="1"/>
          <p:nvPr/>
        </p:nvSpPr>
        <p:spPr>
          <a:xfrm>
            <a:off x="5099903" y="2491031"/>
            <a:ext cx="1848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Information Retrieval PhD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56557C-C5B1-8EF8-68E0-6DAD18ED1CD1}"/>
              </a:ext>
            </a:extLst>
          </p:cNvPr>
          <p:cNvSpPr txBox="1"/>
          <p:nvPr/>
        </p:nvSpPr>
        <p:spPr>
          <a:xfrm>
            <a:off x="6290729" y="1059582"/>
            <a:ext cx="1848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Venture Capital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5632AD-2097-139B-D8D3-7BAC006753E4}"/>
              </a:ext>
            </a:extLst>
          </p:cNvPr>
          <p:cNvSpPr txBox="1"/>
          <p:nvPr/>
        </p:nvSpPr>
        <p:spPr>
          <a:xfrm>
            <a:off x="7555262" y="2419023"/>
            <a:ext cx="1517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Alexa Challenge</a:t>
            </a:r>
          </a:p>
        </p:txBody>
      </p:sp>
      <p:pic>
        <p:nvPicPr>
          <p:cNvPr id="1042" name="Picture 18" descr="A Brief Insight to the Secret Skills of a Successful Researcher |  Thoughtful Minds">
            <a:extLst>
              <a:ext uri="{FF2B5EF4-FFF2-40B4-BE49-F238E27FC236}">
                <a16:creationId xmlns:a16="http://schemas.microsoft.com/office/drawing/2014/main" id="{E6F58625-D001-2F31-5E75-FB647E4F2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816" y="1491629"/>
            <a:ext cx="1030436" cy="92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I Assistant">
            <a:extLst>
              <a:ext uri="{FF2B5EF4-FFF2-40B4-BE49-F238E27FC236}">
                <a16:creationId xmlns:a16="http://schemas.microsoft.com/office/drawing/2014/main" id="{2188E580-FD72-BBCB-53CB-425A1E14C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114" y="3096488"/>
            <a:ext cx="1243374" cy="69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7547C96-BC05-2468-8F41-99362B7E1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7" r="7326" b="10565"/>
          <a:stretch/>
        </p:blipFill>
        <p:spPr bwMode="auto">
          <a:xfrm>
            <a:off x="6573917" y="1420262"/>
            <a:ext cx="1313561" cy="99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loomberg.com">
            <a:extLst>
              <a:ext uri="{FF2B5EF4-FFF2-40B4-BE49-F238E27FC236}">
                <a16:creationId xmlns:a16="http://schemas.microsoft.com/office/drawing/2014/main" id="{EB15E7E0-8632-DA53-6F31-57A34C716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042" y="3153430"/>
            <a:ext cx="1243374" cy="2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587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So why do we care about retrieval?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652F5-CB93-4FEC-EC54-7A3963AAC8E5}"/>
              </a:ext>
            </a:extLst>
          </p:cNvPr>
          <p:cNvSpPr txBox="1"/>
          <p:nvPr/>
        </p:nvSpPr>
        <p:spPr>
          <a:xfrm>
            <a:off x="179512" y="828001"/>
            <a:ext cx="8712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To develop high-quality query-specific KGs we need good search effectiveness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582C71-B3EC-467C-B4F8-F95B5B28AD9F}"/>
              </a:ext>
            </a:extLst>
          </p:cNvPr>
          <p:cNvSpPr/>
          <p:nvPr/>
        </p:nvSpPr>
        <p:spPr>
          <a:xfrm>
            <a:off x="4604640" y="2381671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16105186</a:t>
            </a:r>
          </a:p>
          <a:p>
            <a:pPr algn="ctr"/>
            <a:r>
              <a:rPr lang="en-US" sz="1200" i="1" dirty="0"/>
              <a:t>Electric car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4EBAB5-92A8-FCAD-656D-2E598A25EBBE}"/>
              </a:ext>
            </a:extLst>
          </p:cNvPr>
          <p:cNvSpPr/>
          <p:nvPr/>
        </p:nvSpPr>
        <p:spPr>
          <a:xfrm>
            <a:off x="4004055" y="3239923"/>
            <a:ext cx="1182914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24580536</a:t>
            </a:r>
          </a:p>
          <a:p>
            <a:pPr algn="ctr"/>
            <a:r>
              <a:rPr lang="en-US" sz="1200" i="1" dirty="0"/>
              <a:t>Cobalt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E669919-A333-9BE9-FA3D-1D70614201DD}"/>
              </a:ext>
            </a:extLst>
          </p:cNvPr>
          <p:cNvSpPr/>
          <p:nvPr/>
        </p:nvSpPr>
        <p:spPr>
          <a:xfrm>
            <a:off x="742882" y="2749480"/>
            <a:ext cx="2736305" cy="87240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3e90ee1ba8cde7c9cc74f5ede4d3ea1c</a:t>
            </a:r>
          </a:p>
          <a:p>
            <a:pPr algn="ctr"/>
            <a:r>
              <a:rPr lang="en-US" sz="1200" i="1" dirty="0"/>
              <a:t>The </a:t>
            </a:r>
            <a:r>
              <a:rPr lang="en-US" sz="1200" b="1" i="1" dirty="0"/>
              <a:t>batteries</a:t>
            </a:r>
            <a:r>
              <a:rPr lang="en-US" sz="1200" i="1" dirty="0"/>
              <a:t> for </a:t>
            </a:r>
            <a:r>
              <a:rPr lang="en-US" sz="1200" b="1" i="1" dirty="0"/>
              <a:t>EVs</a:t>
            </a:r>
            <a:r>
              <a:rPr lang="en-US" sz="1200" i="1" dirty="0"/>
              <a:t> and the emerging energy storage market will drive up </a:t>
            </a:r>
            <a:r>
              <a:rPr lang="en-US" sz="1200" b="1" i="1" dirty="0"/>
              <a:t>demand</a:t>
            </a:r>
            <a:r>
              <a:rPr lang="en-US" sz="1200" i="1" dirty="0"/>
              <a:t> for </a:t>
            </a:r>
            <a:r>
              <a:rPr lang="en-US" sz="1200" b="1" i="1" dirty="0"/>
              <a:t>lithium</a:t>
            </a:r>
            <a:r>
              <a:rPr lang="en-US" sz="1200" i="1" dirty="0"/>
              <a:t>, </a:t>
            </a:r>
            <a:r>
              <a:rPr lang="en-US" sz="1200" b="1" i="1" dirty="0"/>
              <a:t>nickel</a:t>
            </a:r>
            <a:r>
              <a:rPr lang="en-US" sz="1200" i="1" dirty="0"/>
              <a:t> and </a:t>
            </a:r>
            <a:r>
              <a:rPr lang="en-US" sz="1200" b="1" i="1" dirty="0"/>
              <a:t>cobalt</a:t>
            </a:r>
            <a:r>
              <a:rPr lang="en-US" sz="1400" i="1" dirty="0"/>
              <a:t>.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038DEC4-05A9-8DDA-B6D1-249B582A71A6}"/>
              </a:ext>
            </a:extLst>
          </p:cNvPr>
          <p:cNvSpPr/>
          <p:nvPr/>
        </p:nvSpPr>
        <p:spPr>
          <a:xfrm>
            <a:off x="2429523" y="4283565"/>
            <a:ext cx="3638045" cy="77413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3fd69e144d8b2adc3684eff2d06c79c3 </a:t>
            </a:r>
          </a:p>
          <a:p>
            <a:pPr algn="ctr"/>
            <a:r>
              <a:rPr lang="en-US" sz="1200" dirty="0"/>
              <a:t>This year alone, </a:t>
            </a:r>
            <a:r>
              <a:rPr lang="en-US" sz="1200" b="1" dirty="0"/>
              <a:t>demand</a:t>
            </a:r>
            <a:r>
              <a:rPr lang="en-US" sz="1200" dirty="0"/>
              <a:t> for </a:t>
            </a:r>
            <a:r>
              <a:rPr lang="en-US" sz="1200" b="1" dirty="0"/>
              <a:t>cobalt</a:t>
            </a:r>
            <a:r>
              <a:rPr lang="en-US" sz="1200" dirty="0"/>
              <a:t> could increase 40-50%, with use in the </a:t>
            </a:r>
            <a:r>
              <a:rPr lang="en-US" sz="1200" b="1" dirty="0"/>
              <a:t>battery</a:t>
            </a:r>
            <a:r>
              <a:rPr lang="en-US" sz="1200" dirty="0"/>
              <a:t> sector alone exploding </a:t>
            </a:r>
          </a:p>
          <a:p>
            <a:pPr algn="ctr"/>
            <a:r>
              <a:rPr lang="en-US" sz="1200" dirty="0"/>
              <a:t>15-20-fold by 2030.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BEA25C-C83B-1C3A-3506-9FF004446B70}"/>
              </a:ext>
            </a:extLst>
          </p:cNvPr>
          <p:cNvCxnSpPr>
            <a:cxnSpLocks/>
            <a:stCxn id="16" idx="4"/>
            <a:endCxn id="18" idx="0"/>
          </p:cNvCxnSpPr>
          <p:nvPr/>
        </p:nvCxnSpPr>
        <p:spPr bwMode="auto">
          <a:xfrm flipH="1">
            <a:off x="4248546" y="3780851"/>
            <a:ext cx="346966" cy="50271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D550EC-1A85-BE4B-576D-54DE9C17CB37}"/>
              </a:ext>
            </a:extLst>
          </p:cNvPr>
          <p:cNvCxnSpPr>
            <a:cxnSpLocks/>
            <a:stCxn id="15" idx="2"/>
            <a:endCxn id="17" idx="3"/>
          </p:cNvCxnSpPr>
          <p:nvPr/>
        </p:nvCxnSpPr>
        <p:spPr bwMode="auto">
          <a:xfrm flipH="1">
            <a:off x="3479187" y="2652135"/>
            <a:ext cx="1125453" cy="53354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BEC464-5D88-0E91-8F0E-226458C872F4}"/>
              </a:ext>
            </a:extLst>
          </p:cNvPr>
          <p:cNvCxnSpPr>
            <a:cxnSpLocks/>
            <a:stCxn id="16" idx="2"/>
            <a:endCxn id="17" idx="3"/>
          </p:cNvCxnSpPr>
          <p:nvPr/>
        </p:nvCxnSpPr>
        <p:spPr bwMode="auto">
          <a:xfrm flipH="1" flipV="1">
            <a:off x="3479187" y="3185683"/>
            <a:ext cx="524868" cy="32470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FB166A-DCFD-B864-453D-EE49EB17EF45}"/>
              </a:ext>
            </a:extLst>
          </p:cNvPr>
          <p:cNvSpPr/>
          <p:nvPr/>
        </p:nvSpPr>
        <p:spPr>
          <a:xfrm>
            <a:off x="992048" y="3817257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4780974</a:t>
            </a:r>
          </a:p>
          <a:p>
            <a:pPr algn="ctr"/>
            <a:r>
              <a:rPr lang="en-US" sz="1200" i="1" dirty="0"/>
              <a:t>Demand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DC8518-2E18-A681-BFB5-7A2FAA35D3E5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 bwMode="auto">
          <a:xfrm flipH="1">
            <a:off x="1641552" y="3621885"/>
            <a:ext cx="469483" cy="19537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40CA78-2633-DD6D-793A-32F69EECCED3}"/>
              </a:ext>
            </a:extLst>
          </p:cNvPr>
          <p:cNvCxnSpPr>
            <a:cxnSpLocks/>
            <a:stCxn id="18" idx="1"/>
            <a:endCxn id="22" idx="4"/>
          </p:cNvCxnSpPr>
          <p:nvPr/>
        </p:nvCxnSpPr>
        <p:spPr bwMode="auto">
          <a:xfrm flipH="1" flipV="1">
            <a:off x="1641552" y="4358185"/>
            <a:ext cx="787971" cy="31244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683236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So why do we care about retrieval?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652F5-CB93-4FEC-EC54-7A3963AAC8E5}"/>
              </a:ext>
            </a:extLst>
          </p:cNvPr>
          <p:cNvSpPr txBox="1"/>
          <p:nvPr/>
        </p:nvSpPr>
        <p:spPr>
          <a:xfrm>
            <a:off x="179512" y="828001"/>
            <a:ext cx="8712968" cy="8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To develop high-quality query-specific KGs we need good search effectiveness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Initial retrieval effectiveness (recall)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3560"/>
                </a:solidFill>
              </a:rPr>
              <a:t>We need high-recall to capture relevant documents and entities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582C71-B3EC-467C-B4F8-F95B5B28AD9F}"/>
              </a:ext>
            </a:extLst>
          </p:cNvPr>
          <p:cNvSpPr/>
          <p:nvPr/>
        </p:nvSpPr>
        <p:spPr>
          <a:xfrm>
            <a:off x="4604640" y="2381671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16105186</a:t>
            </a:r>
          </a:p>
          <a:p>
            <a:pPr algn="ctr"/>
            <a:r>
              <a:rPr lang="en-US" sz="1200" i="1" dirty="0"/>
              <a:t>Electric car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4EBAB5-92A8-FCAD-656D-2E598A25EBBE}"/>
              </a:ext>
            </a:extLst>
          </p:cNvPr>
          <p:cNvSpPr/>
          <p:nvPr/>
        </p:nvSpPr>
        <p:spPr>
          <a:xfrm>
            <a:off x="4004055" y="3239923"/>
            <a:ext cx="1182914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24580536</a:t>
            </a:r>
          </a:p>
          <a:p>
            <a:pPr algn="ctr"/>
            <a:r>
              <a:rPr lang="en-US" sz="1200" i="1" dirty="0"/>
              <a:t>Cobalt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E669919-A333-9BE9-FA3D-1D70614201DD}"/>
              </a:ext>
            </a:extLst>
          </p:cNvPr>
          <p:cNvSpPr/>
          <p:nvPr/>
        </p:nvSpPr>
        <p:spPr>
          <a:xfrm>
            <a:off x="742882" y="2749480"/>
            <a:ext cx="2736305" cy="87240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3e90ee1ba8cde7c9cc74f5ede4d3ea1c</a:t>
            </a:r>
          </a:p>
          <a:p>
            <a:pPr algn="ctr"/>
            <a:r>
              <a:rPr lang="en-US" sz="1200" i="1" dirty="0"/>
              <a:t>The </a:t>
            </a:r>
            <a:r>
              <a:rPr lang="en-US" sz="1200" b="1" i="1" dirty="0"/>
              <a:t>batteries</a:t>
            </a:r>
            <a:r>
              <a:rPr lang="en-US" sz="1200" i="1" dirty="0"/>
              <a:t> for </a:t>
            </a:r>
            <a:r>
              <a:rPr lang="en-US" sz="1200" b="1" i="1" dirty="0"/>
              <a:t>EVs</a:t>
            </a:r>
            <a:r>
              <a:rPr lang="en-US" sz="1200" i="1" dirty="0"/>
              <a:t> and the emerging energy storage market will drive up </a:t>
            </a:r>
            <a:r>
              <a:rPr lang="en-US" sz="1200" b="1" i="1" dirty="0"/>
              <a:t>demand</a:t>
            </a:r>
            <a:r>
              <a:rPr lang="en-US" sz="1200" i="1" dirty="0"/>
              <a:t> for </a:t>
            </a:r>
            <a:r>
              <a:rPr lang="en-US" sz="1200" b="1" i="1" dirty="0"/>
              <a:t>lithium</a:t>
            </a:r>
            <a:r>
              <a:rPr lang="en-US" sz="1200" i="1" dirty="0"/>
              <a:t>, </a:t>
            </a:r>
            <a:r>
              <a:rPr lang="en-US" sz="1200" b="1" i="1" dirty="0"/>
              <a:t>nickel</a:t>
            </a:r>
            <a:r>
              <a:rPr lang="en-US" sz="1200" i="1" dirty="0"/>
              <a:t> and </a:t>
            </a:r>
            <a:r>
              <a:rPr lang="en-US" sz="1200" b="1" i="1" dirty="0"/>
              <a:t>cobalt</a:t>
            </a:r>
            <a:r>
              <a:rPr lang="en-US" sz="1400" i="1" dirty="0"/>
              <a:t>.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038DEC4-05A9-8DDA-B6D1-249B582A71A6}"/>
              </a:ext>
            </a:extLst>
          </p:cNvPr>
          <p:cNvSpPr/>
          <p:nvPr/>
        </p:nvSpPr>
        <p:spPr>
          <a:xfrm>
            <a:off x="2429523" y="4283565"/>
            <a:ext cx="3638045" cy="77413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3fd69e144d8b2adc3684eff2d06c79c3 </a:t>
            </a:r>
          </a:p>
          <a:p>
            <a:pPr algn="ctr"/>
            <a:r>
              <a:rPr lang="en-US" sz="1200" dirty="0"/>
              <a:t>This year alone, </a:t>
            </a:r>
            <a:r>
              <a:rPr lang="en-US" sz="1200" b="1" dirty="0"/>
              <a:t>demand</a:t>
            </a:r>
            <a:r>
              <a:rPr lang="en-US" sz="1200" dirty="0"/>
              <a:t> for </a:t>
            </a:r>
            <a:r>
              <a:rPr lang="en-US" sz="1200" b="1" dirty="0"/>
              <a:t>cobalt</a:t>
            </a:r>
            <a:r>
              <a:rPr lang="en-US" sz="1200" dirty="0"/>
              <a:t> could increase 40-50%, with use in the </a:t>
            </a:r>
            <a:r>
              <a:rPr lang="en-US" sz="1200" b="1" dirty="0"/>
              <a:t>battery</a:t>
            </a:r>
            <a:r>
              <a:rPr lang="en-US" sz="1200" dirty="0"/>
              <a:t> sector alone exploding </a:t>
            </a:r>
          </a:p>
          <a:p>
            <a:pPr algn="ctr"/>
            <a:r>
              <a:rPr lang="en-US" sz="1200" dirty="0"/>
              <a:t>15-20-fold by 2030.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BEA25C-C83B-1C3A-3506-9FF004446B70}"/>
              </a:ext>
            </a:extLst>
          </p:cNvPr>
          <p:cNvCxnSpPr>
            <a:cxnSpLocks/>
            <a:stCxn id="16" idx="4"/>
            <a:endCxn id="18" idx="0"/>
          </p:cNvCxnSpPr>
          <p:nvPr/>
        </p:nvCxnSpPr>
        <p:spPr bwMode="auto">
          <a:xfrm flipH="1">
            <a:off x="4248546" y="3780851"/>
            <a:ext cx="346966" cy="50271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D550EC-1A85-BE4B-576D-54DE9C17CB37}"/>
              </a:ext>
            </a:extLst>
          </p:cNvPr>
          <p:cNvCxnSpPr>
            <a:cxnSpLocks/>
            <a:stCxn id="15" idx="2"/>
            <a:endCxn id="17" idx="3"/>
          </p:cNvCxnSpPr>
          <p:nvPr/>
        </p:nvCxnSpPr>
        <p:spPr bwMode="auto">
          <a:xfrm flipH="1">
            <a:off x="3479187" y="2652135"/>
            <a:ext cx="1125453" cy="53354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BEC464-5D88-0E91-8F0E-226458C872F4}"/>
              </a:ext>
            </a:extLst>
          </p:cNvPr>
          <p:cNvCxnSpPr>
            <a:cxnSpLocks/>
            <a:stCxn id="16" idx="2"/>
            <a:endCxn id="17" idx="3"/>
          </p:cNvCxnSpPr>
          <p:nvPr/>
        </p:nvCxnSpPr>
        <p:spPr bwMode="auto">
          <a:xfrm flipH="1" flipV="1">
            <a:off x="3479187" y="3185683"/>
            <a:ext cx="524868" cy="32470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FB166A-DCFD-B864-453D-EE49EB17EF45}"/>
              </a:ext>
            </a:extLst>
          </p:cNvPr>
          <p:cNvSpPr/>
          <p:nvPr/>
        </p:nvSpPr>
        <p:spPr>
          <a:xfrm>
            <a:off x="992048" y="3817257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4780974</a:t>
            </a:r>
          </a:p>
          <a:p>
            <a:pPr algn="ctr"/>
            <a:r>
              <a:rPr lang="en-US" sz="1200" i="1" dirty="0"/>
              <a:t>Demand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DC8518-2E18-A681-BFB5-7A2FAA35D3E5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 bwMode="auto">
          <a:xfrm flipH="1">
            <a:off x="1641552" y="3621885"/>
            <a:ext cx="469483" cy="19537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40CA78-2633-DD6D-793A-32F69EECCED3}"/>
              </a:ext>
            </a:extLst>
          </p:cNvPr>
          <p:cNvCxnSpPr>
            <a:cxnSpLocks/>
            <a:stCxn id="18" idx="1"/>
            <a:endCxn id="22" idx="4"/>
          </p:cNvCxnSpPr>
          <p:nvPr/>
        </p:nvCxnSpPr>
        <p:spPr bwMode="auto">
          <a:xfrm flipH="1" flipV="1">
            <a:off x="1641552" y="4358185"/>
            <a:ext cx="787971" cy="31244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sp>
        <p:nvSpPr>
          <p:cNvPr id="25" name="Cross 24">
            <a:extLst>
              <a:ext uri="{FF2B5EF4-FFF2-40B4-BE49-F238E27FC236}">
                <a16:creationId xmlns:a16="http://schemas.microsoft.com/office/drawing/2014/main" id="{DEF47606-AAB3-9586-6118-DA2461E786A4}"/>
              </a:ext>
            </a:extLst>
          </p:cNvPr>
          <p:cNvSpPr/>
          <p:nvPr/>
        </p:nvSpPr>
        <p:spPr bwMode="auto">
          <a:xfrm rot="2554620">
            <a:off x="1245294" y="3739494"/>
            <a:ext cx="792087" cy="727223"/>
          </a:xfrm>
          <a:prstGeom prst="plus">
            <a:avLst>
              <a:gd name="adj" fmla="val 42289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DC55EB6C-2A3C-E4D9-10D0-FD788EA9AF1A}"/>
              </a:ext>
            </a:extLst>
          </p:cNvPr>
          <p:cNvSpPr/>
          <p:nvPr/>
        </p:nvSpPr>
        <p:spPr bwMode="auto">
          <a:xfrm rot="2554620">
            <a:off x="3900923" y="4319005"/>
            <a:ext cx="792087" cy="727223"/>
          </a:xfrm>
          <a:prstGeom prst="plus">
            <a:avLst>
              <a:gd name="adj" fmla="val 42289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5380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So why do we care about retrieval?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652F5-CB93-4FEC-EC54-7A3963AAC8E5}"/>
              </a:ext>
            </a:extLst>
          </p:cNvPr>
          <p:cNvSpPr txBox="1"/>
          <p:nvPr/>
        </p:nvSpPr>
        <p:spPr>
          <a:xfrm>
            <a:off x="179512" y="828001"/>
            <a:ext cx="8712968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To develop high-quality query-specific KGs we need good search effectiveness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Initial retrieval effectiveness (recall)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3560"/>
                </a:solidFill>
              </a:rPr>
              <a:t>We need high-recall to capture relevant documents and entities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Relevance weighting (precision)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3560"/>
                </a:solidFill>
              </a:rPr>
              <a:t>Important to priorities relevant information between “critical” vs “background”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582C71-B3EC-467C-B4F8-F95B5B28AD9F}"/>
              </a:ext>
            </a:extLst>
          </p:cNvPr>
          <p:cNvSpPr/>
          <p:nvPr/>
        </p:nvSpPr>
        <p:spPr>
          <a:xfrm>
            <a:off x="4604640" y="2381671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16105186</a:t>
            </a:r>
          </a:p>
          <a:p>
            <a:pPr algn="ctr"/>
            <a:r>
              <a:rPr lang="en-US" sz="1200" i="1" dirty="0"/>
              <a:t>Electric car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4EBAB5-92A8-FCAD-656D-2E598A25EBBE}"/>
              </a:ext>
            </a:extLst>
          </p:cNvPr>
          <p:cNvSpPr/>
          <p:nvPr/>
        </p:nvSpPr>
        <p:spPr>
          <a:xfrm>
            <a:off x="4004055" y="3239923"/>
            <a:ext cx="1182914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24580536</a:t>
            </a:r>
          </a:p>
          <a:p>
            <a:pPr algn="ctr"/>
            <a:r>
              <a:rPr lang="en-US" sz="1200" i="1" dirty="0"/>
              <a:t>Cobalt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E669919-A333-9BE9-FA3D-1D70614201DD}"/>
              </a:ext>
            </a:extLst>
          </p:cNvPr>
          <p:cNvSpPr/>
          <p:nvPr/>
        </p:nvSpPr>
        <p:spPr>
          <a:xfrm>
            <a:off x="742882" y="2749480"/>
            <a:ext cx="2736305" cy="87240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3e90ee1ba8cde7c9cc74f5ede4d3ea1c</a:t>
            </a:r>
          </a:p>
          <a:p>
            <a:pPr algn="ctr"/>
            <a:r>
              <a:rPr lang="en-US" sz="1200" i="1" dirty="0"/>
              <a:t>The </a:t>
            </a:r>
            <a:r>
              <a:rPr lang="en-US" sz="1200" b="1" i="1" dirty="0"/>
              <a:t>batteries</a:t>
            </a:r>
            <a:r>
              <a:rPr lang="en-US" sz="1200" i="1" dirty="0"/>
              <a:t> for </a:t>
            </a:r>
            <a:r>
              <a:rPr lang="en-US" sz="1200" b="1" i="1" dirty="0"/>
              <a:t>EVs</a:t>
            </a:r>
            <a:r>
              <a:rPr lang="en-US" sz="1200" i="1" dirty="0"/>
              <a:t> and the emerging energy storage market will drive up </a:t>
            </a:r>
            <a:r>
              <a:rPr lang="en-US" sz="1200" b="1" i="1" dirty="0"/>
              <a:t>demand</a:t>
            </a:r>
            <a:r>
              <a:rPr lang="en-US" sz="1200" i="1" dirty="0"/>
              <a:t> for </a:t>
            </a:r>
            <a:r>
              <a:rPr lang="en-US" sz="1200" b="1" i="1" dirty="0"/>
              <a:t>lithium</a:t>
            </a:r>
            <a:r>
              <a:rPr lang="en-US" sz="1200" i="1" dirty="0"/>
              <a:t>, </a:t>
            </a:r>
            <a:r>
              <a:rPr lang="en-US" sz="1200" b="1" i="1" dirty="0"/>
              <a:t>nickel</a:t>
            </a:r>
            <a:r>
              <a:rPr lang="en-US" sz="1200" i="1" dirty="0"/>
              <a:t> and </a:t>
            </a:r>
            <a:r>
              <a:rPr lang="en-US" sz="1200" b="1" i="1" dirty="0"/>
              <a:t>cobalt</a:t>
            </a:r>
            <a:r>
              <a:rPr lang="en-US" sz="1400" i="1" dirty="0"/>
              <a:t>.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038DEC4-05A9-8DDA-B6D1-249B582A71A6}"/>
              </a:ext>
            </a:extLst>
          </p:cNvPr>
          <p:cNvSpPr/>
          <p:nvPr/>
        </p:nvSpPr>
        <p:spPr>
          <a:xfrm>
            <a:off x="2429523" y="4283565"/>
            <a:ext cx="3638045" cy="77413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3fd69e144d8b2adc3684eff2d06c79c3 </a:t>
            </a:r>
          </a:p>
          <a:p>
            <a:pPr algn="ctr"/>
            <a:r>
              <a:rPr lang="en-US" sz="1200" dirty="0"/>
              <a:t>This year alone, </a:t>
            </a:r>
            <a:r>
              <a:rPr lang="en-US" sz="1200" b="1" dirty="0"/>
              <a:t>demand</a:t>
            </a:r>
            <a:r>
              <a:rPr lang="en-US" sz="1200" dirty="0"/>
              <a:t> for </a:t>
            </a:r>
            <a:r>
              <a:rPr lang="en-US" sz="1200" b="1" dirty="0"/>
              <a:t>cobalt</a:t>
            </a:r>
            <a:r>
              <a:rPr lang="en-US" sz="1200" dirty="0"/>
              <a:t> could increase 40-50%, with use in the </a:t>
            </a:r>
            <a:r>
              <a:rPr lang="en-US" sz="1200" b="1" dirty="0"/>
              <a:t>battery</a:t>
            </a:r>
            <a:r>
              <a:rPr lang="en-US" sz="1200" dirty="0"/>
              <a:t> sector alone exploding </a:t>
            </a:r>
          </a:p>
          <a:p>
            <a:pPr algn="ctr"/>
            <a:r>
              <a:rPr lang="en-US" sz="1200" dirty="0"/>
              <a:t>15-20-fold by 2030.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BEA25C-C83B-1C3A-3506-9FF004446B70}"/>
              </a:ext>
            </a:extLst>
          </p:cNvPr>
          <p:cNvCxnSpPr>
            <a:cxnSpLocks/>
            <a:stCxn id="16" idx="4"/>
            <a:endCxn id="18" idx="0"/>
          </p:cNvCxnSpPr>
          <p:nvPr/>
        </p:nvCxnSpPr>
        <p:spPr bwMode="auto">
          <a:xfrm flipH="1">
            <a:off x="4248546" y="3780851"/>
            <a:ext cx="346966" cy="50271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D550EC-1A85-BE4B-576D-54DE9C17CB37}"/>
              </a:ext>
            </a:extLst>
          </p:cNvPr>
          <p:cNvCxnSpPr>
            <a:cxnSpLocks/>
            <a:stCxn id="15" idx="2"/>
            <a:endCxn id="17" idx="3"/>
          </p:cNvCxnSpPr>
          <p:nvPr/>
        </p:nvCxnSpPr>
        <p:spPr bwMode="auto">
          <a:xfrm flipH="1">
            <a:off x="3479187" y="2652135"/>
            <a:ext cx="1125453" cy="53354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BEC464-5D88-0E91-8F0E-226458C872F4}"/>
              </a:ext>
            </a:extLst>
          </p:cNvPr>
          <p:cNvCxnSpPr>
            <a:cxnSpLocks/>
            <a:stCxn id="16" idx="2"/>
            <a:endCxn id="17" idx="3"/>
          </p:cNvCxnSpPr>
          <p:nvPr/>
        </p:nvCxnSpPr>
        <p:spPr bwMode="auto">
          <a:xfrm flipH="1" flipV="1">
            <a:off x="3479187" y="3185683"/>
            <a:ext cx="524868" cy="32470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FB166A-DCFD-B864-453D-EE49EB17EF45}"/>
              </a:ext>
            </a:extLst>
          </p:cNvPr>
          <p:cNvSpPr/>
          <p:nvPr/>
        </p:nvSpPr>
        <p:spPr>
          <a:xfrm>
            <a:off x="992048" y="3817257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4780974</a:t>
            </a:r>
          </a:p>
          <a:p>
            <a:pPr algn="ctr"/>
            <a:r>
              <a:rPr lang="en-US" sz="1200" i="1" dirty="0"/>
              <a:t>Demand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DC8518-2E18-A681-BFB5-7A2FAA35D3E5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 bwMode="auto">
          <a:xfrm flipH="1">
            <a:off x="1641552" y="3621885"/>
            <a:ext cx="469483" cy="19537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40CA78-2633-DD6D-793A-32F69EECCED3}"/>
              </a:ext>
            </a:extLst>
          </p:cNvPr>
          <p:cNvCxnSpPr>
            <a:cxnSpLocks/>
            <a:stCxn id="18" idx="1"/>
            <a:endCxn id="22" idx="4"/>
          </p:cNvCxnSpPr>
          <p:nvPr/>
        </p:nvCxnSpPr>
        <p:spPr bwMode="auto">
          <a:xfrm flipH="1" flipV="1">
            <a:off x="1641552" y="4358185"/>
            <a:ext cx="787971" cy="31244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sp>
        <p:nvSpPr>
          <p:cNvPr id="25" name="Cross 24">
            <a:extLst>
              <a:ext uri="{FF2B5EF4-FFF2-40B4-BE49-F238E27FC236}">
                <a16:creationId xmlns:a16="http://schemas.microsoft.com/office/drawing/2014/main" id="{DEF47606-AAB3-9586-6118-DA2461E786A4}"/>
              </a:ext>
            </a:extLst>
          </p:cNvPr>
          <p:cNvSpPr/>
          <p:nvPr/>
        </p:nvSpPr>
        <p:spPr bwMode="auto">
          <a:xfrm rot="2554620">
            <a:off x="1245294" y="3739494"/>
            <a:ext cx="792087" cy="727223"/>
          </a:xfrm>
          <a:prstGeom prst="plus">
            <a:avLst>
              <a:gd name="adj" fmla="val 42289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DC55EB6C-2A3C-E4D9-10D0-FD788EA9AF1A}"/>
              </a:ext>
            </a:extLst>
          </p:cNvPr>
          <p:cNvSpPr/>
          <p:nvPr/>
        </p:nvSpPr>
        <p:spPr bwMode="auto">
          <a:xfrm rot="2554620">
            <a:off x="3900923" y="4319005"/>
            <a:ext cx="792087" cy="727223"/>
          </a:xfrm>
          <a:prstGeom prst="plus">
            <a:avLst>
              <a:gd name="adj" fmla="val 42289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1F294BD-4F1B-A85B-CDDE-A383FB1261BC}"/>
              </a:ext>
            </a:extLst>
          </p:cNvPr>
          <p:cNvSpPr/>
          <p:nvPr/>
        </p:nvSpPr>
        <p:spPr>
          <a:xfrm>
            <a:off x="5868144" y="3369279"/>
            <a:ext cx="3108603" cy="786647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3fd69e1rfwu4b2adc364eff2d06c79c3 </a:t>
            </a:r>
          </a:p>
          <a:p>
            <a:pPr algn="ctr"/>
            <a:r>
              <a:rPr lang="en-US" sz="1200" dirty="0"/>
              <a:t>Cobalt Networks was a maker of low-cost Linux-based servers and server appliances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6B3FC8-BA26-3EBF-D251-F3A0F4FDCEEA}"/>
              </a:ext>
            </a:extLst>
          </p:cNvPr>
          <p:cNvCxnSpPr>
            <a:cxnSpLocks/>
            <a:stCxn id="16" idx="6"/>
            <a:endCxn id="29" idx="1"/>
          </p:cNvCxnSpPr>
          <p:nvPr/>
        </p:nvCxnSpPr>
        <p:spPr bwMode="auto">
          <a:xfrm>
            <a:off x="5186969" y="3510387"/>
            <a:ext cx="681175" cy="252216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8BD680F-AF1C-D44E-F83D-78FEB26349A6}"/>
              </a:ext>
            </a:extLst>
          </p:cNvPr>
          <p:cNvSpPr/>
          <p:nvPr/>
        </p:nvSpPr>
        <p:spPr>
          <a:xfrm>
            <a:off x="7045958" y="2166671"/>
            <a:ext cx="1182914" cy="72279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4332425</a:t>
            </a:r>
          </a:p>
          <a:p>
            <a:pPr algn="ctr"/>
            <a:r>
              <a:rPr lang="en-US" sz="1200" i="1" dirty="0"/>
              <a:t>Cobalt Networks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BE6FB6C-994E-C4CD-049B-1E86AF092BA2}"/>
              </a:ext>
            </a:extLst>
          </p:cNvPr>
          <p:cNvCxnSpPr>
            <a:cxnSpLocks/>
            <a:stCxn id="2" idx="4"/>
            <a:endCxn id="29" idx="0"/>
          </p:cNvCxnSpPr>
          <p:nvPr/>
        </p:nvCxnSpPr>
        <p:spPr bwMode="auto">
          <a:xfrm flipH="1">
            <a:off x="7422446" y="2889469"/>
            <a:ext cx="214969" cy="47981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250985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49C6110-0D04-A845-8C3A-3F6C2E68D37A}"/>
              </a:ext>
            </a:extLst>
          </p:cNvPr>
          <p:cNvGraphicFramePr>
            <a:graphicFrameLocks/>
          </p:cNvGraphicFramePr>
          <p:nvPr/>
        </p:nvGraphicFramePr>
        <p:xfrm>
          <a:off x="683568" y="771550"/>
          <a:ext cx="7344831" cy="4397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System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13176-963E-A67C-14CF-5346F0FD3103}"/>
              </a:ext>
            </a:extLst>
          </p:cNvPr>
          <p:cNvSpPr txBox="1"/>
          <p:nvPr/>
        </p:nvSpPr>
        <p:spPr>
          <a:xfrm rot="16200000">
            <a:off x="-733025" y="2515710"/>
            <a:ext cx="2412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nDGC@10</a:t>
            </a:r>
          </a:p>
        </p:txBody>
      </p:sp>
    </p:spTree>
    <p:extLst>
      <p:ext uri="{BB962C8B-B14F-4D97-AF65-F5344CB8AC3E}">
        <p14:creationId xmlns:p14="http://schemas.microsoft.com/office/powerpoint/2010/main" val="641205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49C6110-0D04-A845-8C3A-3F6C2E68D3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0437830"/>
              </p:ext>
            </p:extLst>
          </p:nvPr>
        </p:nvGraphicFramePr>
        <p:xfrm>
          <a:off x="683568" y="771550"/>
          <a:ext cx="7344831" cy="4397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System Analysis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DCD5DB-955C-F537-1B8A-D0AF38027389}"/>
              </a:ext>
            </a:extLst>
          </p:cNvPr>
          <p:cNvCxnSpPr>
            <a:cxnSpLocks/>
          </p:cNvCxnSpPr>
          <p:nvPr/>
        </p:nvCxnSpPr>
        <p:spPr>
          <a:xfrm>
            <a:off x="1295843" y="1707654"/>
            <a:ext cx="6732541" cy="0"/>
          </a:xfrm>
          <a:prstGeom prst="line">
            <a:avLst/>
          </a:prstGeom>
          <a:ln w="69850">
            <a:solidFill>
              <a:srgbClr val="00B05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66E53B-2EC5-62A4-2B62-7A5F8BCE088A}"/>
              </a:ext>
            </a:extLst>
          </p:cNvPr>
          <p:cNvSpPr txBox="1"/>
          <p:nvPr/>
        </p:nvSpPr>
        <p:spPr>
          <a:xfrm>
            <a:off x="827569" y="1224188"/>
            <a:ext cx="6379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2021 TREC DL Document Ranking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5386DA-15C4-782B-55A6-F27FE8B3AE3F}"/>
              </a:ext>
            </a:extLst>
          </p:cNvPr>
          <p:cNvCxnSpPr>
            <a:cxnSpLocks/>
          </p:cNvCxnSpPr>
          <p:nvPr/>
        </p:nvCxnSpPr>
        <p:spPr bwMode="auto">
          <a:xfrm>
            <a:off x="4579391" y="1776992"/>
            <a:ext cx="0" cy="93877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062B11-AE6C-1D3B-E606-E22DA0A4042F}"/>
              </a:ext>
            </a:extLst>
          </p:cNvPr>
          <p:cNvSpPr txBox="1"/>
          <p:nvPr/>
        </p:nvSpPr>
        <p:spPr>
          <a:xfrm>
            <a:off x="2195736" y="1994522"/>
            <a:ext cx="6379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Headroom!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13176-963E-A67C-14CF-5346F0FD3103}"/>
              </a:ext>
            </a:extLst>
          </p:cNvPr>
          <p:cNvSpPr txBox="1"/>
          <p:nvPr/>
        </p:nvSpPr>
        <p:spPr>
          <a:xfrm rot="16200000">
            <a:off x="-733025" y="2515710"/>
            <a:ext cx="2412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nDGC@10</a:t>
            </a:r>
          </a:p>
        </p:txBody>
      </p:sp>
    </p:spTree>
    <p:extLst>
      <p:ext uri="{BB962C8B-B14F-4D97-AF65-F5344CB8AC3E}">
        <p14:creationId xmlns:p14="http://schemas.microsoft.com/office/powerpoint/2010/main" val="1061065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System Analysis – Domains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C603E8-A728-3EEE-5EAB-2585A3845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899" y="3219822"/>
            <a:ext cx="5816205" cy="16561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710FB-40A3-37FD-C7A3-DBD546101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6" y="1236290"/>
            <a:ext cx="5403304" cy="14794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8BCE83-BD38-5AFB-6B06-336C9C565D20}"/>
              </a:ext>
            </a:extLst>
          </p:cNvPr>
          <p:cNvSpPr txBox="1"/>
          <p:nvPr/>
        </p:nvSpPr>
        <p:spPr>
          <a:xfrm>
            <a:off x="2730360" y="951250"/>
            <a:ext cx="3835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Document Ranking (BM25+RM3+T5)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93FBC-9065-36A1-6B44-02FEDCA6E92D}"/>
              </a:ext>
            </a:extLst>
          </p:cNvPr>
          <p:cNvSpPr txBox="1"/>
          <p:nvPr/>
        </p:nvSpPr>
        <p:spPr>
          <a:xfrm>
            <a:off x="2730563" y="2963106"/>
            <a:ext cx="3835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Entity Ranking (BM25</a:t>
            </a:r>
            <a:r>
              <a:rPr lang="en-US" sz="1600" b="1"/>
              <a:t>+RM3)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06604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System Analysis – Domains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C603E8-A728-3EEE-5EAB-2585A3845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899" y="3219822"/>
            <a:ext cx="5816205" cy="16561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710FB-40A3-37FD-C7A3-DBD546101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6" y="1236290"/>
            <a:ext cx="5403304" cy="14794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8BCE83-BD38-5AFB-6B06-336C9C565D20}"/>
              </a:ext>
            </a:extLst>
          </p:cNvPr>
          <p:cNvSpPr txBox="1"/>
          <p:nvPr/>
        </p:nvSpPr>
        <p:spPr>
          <a:xfrm>
            <a:off x="2730360" y="951250"/>
            <a:ext cx="3835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Document Ranking (BM25+RM3+T5)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93FBC-9065-36A1-6B44-02FEDCA6E92D}"/>
              </a:ext>
            </a:extLst>
          </p:cNvPr>
          <p:cNvSpPr txBox="1"/>
          <p:nvPr/>
        </p:nvSpPr>
        <p:spPr>
          <a:xfrm>
            <a:off x="2730563" y="2963106"/>
            <a:ext cx="3835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Entity Ranking (BM25</a:t>
            </a:r>
            <a:r>
              <a:rPr lang="en-US" sz="1600" b="1"/>
              <a:t>+RM3)</a:t>
            </a:r>
            <a:endParaRPr lang="en-US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216512-35F4-79FB-1E85-93CE345E26CB}"/>
              </a:ext>
            </a:extLst>
          </p:cNvPr>
          <p:cNvSpPr txBox="1"/>
          <p:nvPr/>
        </p:nvSpPr>
        <p:spPr>
          <a:xfrm>
            <a:off x="179512" y="2698516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Finance is hard!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-&gt;  Effectiveness ~10-15% lower</a:t>
            </a:r>
          </a:p>
        </p:txBody>
      </p:sp>
    </p:spTree>
    <p:extLst>
      <p:ext uri="{BB962C8B-B14F-4D97-AF65-F5344CB8AC3E}">
        <p14:creationId xmlns:p14="http://schemas.microsoft.com/office/powerpoint/2010/main" val="1375017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System Analysis – Failures!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F0134-FA9E-01D3-3773-D40EDBE73F22}"/>
              </a:ext>
            </a:extLst>
          </p:cNvPr>
          <p:cNvSpPr txBox="1"/>
          <p:nvPr/>
        </p:nvSpPr>
        <p:spPr>
          <a:xfrm>
            <a:off x="323853" y="1504404"/>
            <a:ext cx="47880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/>
              <a:t>Was the crash that followed the dot-com bubble an overreaction considering the ultimate success of the internet?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FF6DC-0A0E-2532-5E56-3B08FB1A6F40}"/>
              </a:ext>
            </a:extLst>
          </p:cNvPr>
          <p:cNvSpPr txBox="1"/>
          <p:nvPr/>
        </p:nvSpPr>
        <p:spPr>
          <a:xfrm>
            <a:off x="4982344" y="2648981"/>
            <a:ext cx="41871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/>
              <a:t>What are the common problems or criticisms aimed at public sector enterprises?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D3EFF-428F-70D0-79C5-873A6ECFB951}"/>
              </a:ext>
            </a:extLst>
          </p:cNvPr>
          <p:cNvSpPr txBox="1"/>
          <p:nvPr/>
        </p:nvSpPr>
        <p:spPr>
          <a:xfrm>
            <a:off x="863405" y="4013651"/>
            <a:ext cx="4248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/>
              <a:t>What technological challenges does Bitcoin face to becoming a widely used</a:t>
            </a:r>
          </a:p>
        </p:txBody>
      </p:sp>
    </p:spTree>
    <p:extLst>
      <p:ext uri="{BB962C8B-B14F-4D97-AF65-F5344CB8AC3E}">
        <p14:creationId xmlns:p14="http://schemas.microsoft.com/office/powerpoint/2010/main" val="1806909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System Analysis – Failures!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F0134-FA9E-01D3-3773-D40EDBE73F22}"/>
              </a:ext>
            </a:extLst>
          </p:cNvPr>
          <p:cNvSpPr txBox="1"/>
          <p:nvPr/>
        </p:nvSpPr>
        <p:spPr>
          <a:xfrm>
            <a:off x="323853" y="1504404"/>
            <a:ext cx="47880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/>
              <a:t>Was the crash that followed the dot-com bubble an overreaction considering the ultimate success of the internet?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FF6DC-0A0E-2532-5E56-3B08FB1A6F40}"/>
              </a:ext>
            </a:extLst>
          </p:cNvPr>
          <p:cNvSpPr txBox="1"/>
          <p:nvPr/>
        </p:nvSpPr>
        <p:spPr>
          <a:xfrm>
            <a:off x="4982344" y="2648981"/>
            <a:ext cx="41871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/>
              <a:t>What are the common problems or criticisms aimed at public sector enterprises?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D3EFF-428F-70D0-79C5-873A6ECFB951}"/>
              </a:ext>
            </a:extLst>
          </p:cNvPr>
          <p:cNvSpPr txBox="1"/>
          <p:nvPr/>
        </p:nvSpPr>
        <p:spPr>
          <a:xfrm>
            <a:off x="863405" y="4013651"/>
            <a:ext cx="4248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/>
              <a:t>What technological challenges does Bitcoin face to becoming a widely used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EA3D-7678-D0A4-3D0E-BB45C005E9C1}"/>
              </a:ext>
            </a:extLst>
          </p:cNvPr>
          <p:cNvSpPr txBox="1"/>
          <p:nvPr/>
        </p:nvSpPr>
        <p:spPr>
          <a:xfrm>
            <a:off x="633264" y="3428876"/>
            <a:ext cx="45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Miss core concepts [Transaction cost], [Carbon footprint], [Cyberattack] etc.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5FA44-A62E-954B-5FF3-FC48C33B4566}"/>
              </a:ext>
            </a:extLst>
          </p:cNvPr>
          <p:cNvSpPr txBox="1"/>
          <p:nvPr/>
        </p:nvSpPr>
        <p:spPr>
          <a:xfrm>
            <a:off x="5059686" y="232524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Required latent knowledge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F02E87-39AE-C8D2-0AA7-B274341D10FA}"/>
              </a:ext>
            </a:extLst>
          </p:cNvPr>
          <p:cNvSpPr txBox="1"/>
          <p:nvPr/>
        </p:nvSpPr>
        <p:spPr>
          <a:xfrm>
            <a:off x="701641" y="915566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Unable to filter sources based on ‘event’ and ‘entity’ </a:t>
            </a:r>
          </a:p>
        </p:txBody>
      </p:sp>
    </p:spTree>
    <p:extLst>
      <p:ext uri="{BB962C8B-B14F-4D97-AF65-F5344CB8AC3E}">
        <p14:creationId xmlns:p14="http://schemas.microsoft.com/office/powerpoint/2010/main" val="1762190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What if we connect the tasks?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5528D-2CB2-B199-E3E3-696DF56F51FF}"/>
              </a:ext>
            </a:extLst>
          </p:cNvPr>
          <p:cNvSpPr txBox="1"/>
          <p:nvPr/>
        </p:nvSpPr>
        <p:spPr>
          <a:xfrm>
            <a:off x="179512" y="828001"/>
            <a:ext cx="8712968" cy="8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Entity Linking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What if we connect both document ranking and entity ranking tasks using entity links </a:t>
            </a: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9922C091-93B9-9B46-3BAC-30CB098F7B1F}"/>
              </a:ext>
            </a:extLst>
          </p:cNvPr>
          <p:cNvSpPr/>
          <p:nvPr/>
        </p:nvSpPr>
        <p:spPr bwMode="auto">
          <a:xfrm>
            <a:off x="3090715" y="1722959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Entity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KB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12DC9EDA-A5F0-FD0A-3DEB-22AC846D6718}"/>
              </a:ext>
            </a:extLst>
          </p:cNvPr>
          <p:cNvSpPr/>
          <p:nvPr/>
        </p:nvSpPr>
        <p:spPr bwMode="auto">
          <a:xfrm>
            <a:off x="1001197" y="3262238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Document Corpus</a:t>
            </a:r>
          </a:p>
        </p:txBody>
      </p:sp>
      <p:pic>
        <p:nvPicPr>
          <p:cNvPr id="6" name="Picture 10" descr="Wikipedia logo - Wikipedia">
            <a:extLst>
              <a:ext uri="{FF2B5EF4-FFF2-40B4-BE49-F238E27FC236}">
                <a16:creationId xmlns:a16="http://schemas.microsoft.com/office/drawing/2014/main" id="{BE03332F-2131-C698-9431-2CC4D3886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37463"/>
            <a:ext cx="745271" cy="67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18017-689C-0AC5-4642-90BFD37E4EB0}"/>
              </a:ext>
            </a:extLst>
          </p:cNvPr>
          <p:cNvSpPr txBox="1"/>
          <p:nvPr/>
        </p:nvSpPr>
        <p:spPr>
          <a:xfrm>
            <a:off x="2125014" y="2555383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5.9m entities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1F66E-A4DB-C647-CD6E-3D419C92A63C}"/>
              </a:ext>
            </a:extLst>
          </p:cNvPr>
          <p:cNvSpPr txBox="1"/>
          <p:nvPr/>
        </p:nvSpPr>
        <p:spPr>
          <a:xfrm>
            <a:off x="35496" y="4146222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730k documents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97DBC-117F-5683-D47A-36D993713F26}"/>
              </a:ext>
            </a:extLst>
          </p:cNvPr>
          <p:cNvCxnSpPr>
            <a:cxnSpLocks/>
          </p:cNvCxnSpPr>
          <p:nvPr/>
        </p:nvCxnSpPr>
        <p:spPr bwMode="auto">
          <a:xfrm>
            <a:off x="2627784" y="3731990"/>
            <a:ext cx="252028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094BFB-BE8C-C27B-DDFA-8AB6A9F4864F}"/>
              </a:ext>
            </a:extLst>
          </p:cNvPr>
          <p:cNvCxnSpPr>
            <a:cxnSpLocks/>
          </p:cNvCxnSpPr>
          <p:nvPr/>
        </p:nvCxnSpPr>
        <p:spPr bwMode="auto">
          <a:xfrm>
            <a:off x="3851920" y="3001962"/>
            <a:ext cx="0" cy="52055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E17FDBE-8FDB-02BD-A1EA-E2D58073ACFF}"/>
              </a:ext>
            </a:extLst>
          </p:cNvPr>
          <p:cNvSpPr txBox="1"/>
          <p:nvPr/>
        </p:nvSpPr>
        <p:spPr>
          <a:xfrm>
            <a:off x="2987824" y="3772190"/>
            <a:ext cx="165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Entity Linking</a:t>
            </a:r>
          </a:p>
        </p:txBody>
      </p:sp>
    </p:spTree>
    <p:extLst>
      <p:ext uri="{BB962C8B-B14F-4D97-AF65-F5344CB8AC3E}">
        <p14:creationId xmlns:p14="http://schemas.microsoft.com/office/powerpoint/2010/main" val="755182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Finance research</a:t>
            </a:r>
            <a:endParaRPr lang="en-GB" sz="1600" dirty="0">
              <a:solidFill>
                <a:srgbClr val="0035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60448-34A4-2540-B1FA-9BEBAA5E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31A287-280B-7DDF-E4A9-8762830F4FAF}"/>
              </a:ext>
            </a:extLst>
          </p:cNvPr>
          <p:cNvSpPr txBox="1"/>
          <p:nvPr/>
        </p:nvSpPr>
        <p:spPr>
          <a:xfrm>
            <a:off x="179512" y="828000"/>
            <a:ext cx="8712968" cy="3441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Trading, Investment, VC researchers answer </a:t>
            </a:r>
            <a:r>
              <a:rPr lang="en-GB" sz="1600" b="1" dirty="0">
                <a:solidFill>
                  <a:srgbClr val="003560"/>
                </a:solidFill>
              </a:rPr>
              <a:t>complex questions</a:t>
            </a:r>
            <a:endParaRPr lang="en-GB" sz="16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“</a:t>
            </a:r>
            <a:r>
              <a:rPr lang="en-GB" sz="1600" b="1" dirty="0">
                <a:solidFill>
                  <a:srgbClr val="003560"/>
                </a:solidFill>
              </a:rPr>
              <a:t>Search</a:t>
            </a:r>
            <a:r>
              <a:rPr lang="en-GB" sz="1600" dirty="0">
                <a:solidFill>
                  <a:srgbClr val="003560"/>
                </a:solidFill>
              </a:rPr>
              <a:t>” for relevant information and “</a:t>
            </a:r>
            <a:r>
              <a:rPr lang="en-GB" sz="1600" b="1" dirty="0">
                <a:solidFill>
                  <a:srgbClr val="003560"/>
                </a:solidFill>
              </a:rPr>
              <a:t>reason</a:t>
            </a:r>
            <a:r>
              <a:rPr lang="en-GB" sz="1600" dirty="0">
                <a:solidFill>
                  <a:srgbClr val="003560"/>
                </a:solidFill>
              </a:rPr>
              <a:t>” a knowledge-grounded long-form answer</a:t>
            </a: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600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6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6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630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What if we connect the tasks?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5528D-2CB2-B199-E3E3-696DF56F51FF}"/>
              </a:ext>
            </a:extLst>
          </p:cNvPr>
          <p:cNvSpPr txBox="1"/>
          <p:nvPr/>
        </p:nvSpPr>
        <p:spPr>
          <a:xfrm>
            <a:off x="179512" y="828001"/>
            <a:ext cx="8712968" cy="8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Entity Linking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What if we connect both document ranking and entity ranking tasks using entity links </a:t>
            </a: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9922C091-93B9-9B46-3BAC-30CB098F7B1F}"/>
              </a:ext>
            </a:extLst>
          </p:cNvPr>
          <p:cNvSpPr/>
          <p:nvPr/>
        </p:nvSpPr>
        <p:spPr bwMode="auto">
          <a:xfrm>
            <a:off x="3090715" y="1722959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Entity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KB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12DC9EDA-A5F0-FD0A-3DEB-22AC846D6718}"/>
              </a:ext>
            </a:extLst>
          </p:cNvPr>
          <p:cNvSpPr/>
          <p:nvPr/>
        </p:nvSpPr>
        <p:spPr bwMode="auto">
          <a:xfrm>
            <a:off x="1001197" y="3262238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Document Corpus</a:t>
            </a:r>
          </a:p>
        </p:txBody>
      </p:sp>
      <p:pic>
        <p:nvPicPr>
          <p:cNvPr id="6" name="Picture 10" descr="Wikipedia logo - Wikipedia">
            <a:extLst>
              <a:ext uri="{FF2B5EF4-FFF2-40B4-BE49-F238E27FC236}">
                <a16:creationId xmlns:a16="http://schemas.microsoft.com/office/drawing/2014/main" id="{BE03332F-2131-C698-9431-2CC4D3886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37463"/>
            <a:ext cx="745271" cy="67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18017-689C-0AC5-4642-90BFD37E4EB0}"/>
              </a:ext>
            </a:extLst>
          </p:cNvPr>
          <p:cNvSpPr txBox="1"/>
          <p:nvPr/>
        </p:nvSpPr>
        <p:spPr>
          <a:xfrm>
            <a:off x="2125014" y="2555383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5.9m entities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1F66E-A4DB-C647-CD6E-3D419C92A63C}"/>
              </a:ext>
            </a:extLst>
          </p:cNvPr>
          <p:cNvSpPr txBox="1"/>
          <p:nvPr/>
        </p:nvSpPr>
        <p:spPr>
          <a:xfrm>
            <a:off x="35496" y="4146222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730k documents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97DBC-117F-5683-D47A-36D993713F26}"/>
              </a:ext>
            </a:extLst>
          </p:cNvPr>
          <p:cNvCxnSpPr>
            <a:cxnSpLocks/>
          </p:cNvCxnSpPr>
          <p:nvPr/>
        </p:nvCxnSpPr>
        <p:spPr bwMode="auto">
          <a:xfrm>
            <a:off x="2627784" y="3731990"/>
            <a:ext cx="252028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094BFB-BE8C-C27B-DDFA-8AB6A9F4864F}"/>
              </a:ext>
            </a:extLst>
          </p:cNvPr>
          <p:cNvCxnSpPr>
            <a:cxnSpLocks/>
          </p:cNvCxnSpPr>
          <p:nvPr/>
        </p:nvCxnSpPr>
        <p:spPr bwMode="auto">
          <a:xfrm>
            <a:off x="3851920" y="3001962"/>
            <a:ext cx="0" cy="52055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E17FDBE-8FDB-02BD-A1EA-E2D58073ACFF}"/>
              </a:ext>
            </a:extLst>
          </p:cNvPr>
          <p:cNvSpPr txBox="1"/>
          <p:nvPr/>
        </p:nvSpPr>
        <p:spPr>
          <a:xfrm>
            <a:off x="2987824" y="3772190"/>
            <a:ext cx="165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Entity Linking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1A219A-A0FB-CF90-45FC-04BE82A4569E}"/>
              </a:ext>
            </a:extLst>
          </p:cNvPr>
          <p:cNvSpPr txBox="1"/>
          <p:nvPr/>
        </p:nvSpPr>
        <p:spPr>
          <a:xfrm>
            <a:off x="5694995" y="1456176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Free-text KG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75B665B-7048-422F-D850-7D24E15AC1CD}"/>
              </a:ext>
            </a:extLst>
          </p:cNvPr>
          <p:cNvSpPr/>
          <p:nvPr/>
        </p:nvSpPr>
        <p:spPr>
          <a:xfrm>
            <a:off x="7794692" y="1868707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16105186</a:t>
            </a:r>
          </a:p>
          <a:p>
            <a:pPr algn="ctr"/>
            <a:r>
              <a:rPr lang="en-US" sz="1200" i="1" dirty="0"/>
              <a:t>Electric car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F7B1E33-35A9-6CEC-B514-119EFF71A922}"/>
              </a:ext>
            </a:extLst>
          </p:cNvPr>
          <p:cNvSpPr/>
          <p:nvPr/>
        </p:nvSpPr>
        <p:spPr>
          <a:xfrm>
            <a:off x="7910786" y="2872526"/>
            <a:ext cx="1182914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24580536</a:t>
            </a:r>
          </a:p>
          <a:p>
            <a:pPr algn="ctr"/>
            <a:r>
              <a:rPr lang="en-US" sz="1200" i="1" dirty="0"/>
              <a:t>Cobalt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423FA016-83C7-0B3D-358C-8B7FEC72E0F8}"/>
              </a:ext>
            </a:extLst>
          </p:cNvPr>
          <p:cNvSpPr/>
          <p:nvPr/>
        </p:nvSpPr>
        <p:spPr>
          <a:xfrm>
            <a:off x="4899952" y="1894466"/>
            <a:ext cx="2736305" cy="87240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3e90ee1ba8cde7c9cc74f5ede4d3ea1c</a:t>
            </a:r>
          </a:p>
          <a:p>
            <a:pPr algn="ctr"/>
            <a:r>
              <a:rPr lang="en-US" sz="1200" i="1" dirty="0"/>
              <a:t>The </a:t>
            </a:r>
            <a:r>
              <a:rPr lang="en-US" sz="1200" b="1" i="1" dirty="0"/>
              <a:t>batteries</a:t>
            </a:r>
            <a:r>
              <a:rPr lang="en-US" sz="1200" i="1" dirty="0"/>
              <a:t> for </a:t>
            </a:r>
            <a:r>
              <a:rPr lang="en-US" sz="1200" b="1" i="1" dirty="0"/>
              <a:t>EVs</a:t>
            </a:r>
            <a:r>
              <a:rPr lang="en-US" sz="1200" i="1" dirty="0"/>
              <a:t> and the emerging energy storage market will drive up </a:t>
            </a:r>
            <a:r>
              <a:rPr lang="en-US" sz="1200" b="1" i="1" dirty="0"/>
              <a:t>demand</a:t>
            </a:r>
            <a:r>
              <a:rPr lang="en-US" sz="1200" i="1" dirty="0"/>
              <a:t> for </a:t>
            </a:r>
            <a:r>
              <a:rPr lang="en-US" sz="1200" b="1" i="1" dirty="0"/>
              <a:t>lithium</a:t>
            </a:r>
            <a:r>
              <a:rPr lang="en-US" sz="1200" i="1" dirty="0"/>
              <a:t>, </a:t>
            </a:r>
            <a:r>
              <a:rPr lang="en-US" sz="1200" b="1" i="1" dirty="0"/>
              <a:t>nickel</a:t>
            </a:r>
            <a:r>
              <a:rPr lang="en-US" sz="1200" i="1" dirty="0"/>
              <a:t> and </a:t>
            </a:r>
            <a:r>
              <a:rPr lang="en-US" sz="1200" b="1" i="1" dirty="0"/>
              <a:t>cobalt</a:t>
            </a:r>
            <a:r>
              <a:rPr lang="en-US" sz="1400" i="1" dirty="0"/>
              <a:t>. 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63F2D0BA-317C-43B2-99EB-6544CDFBB5D7}"/>
              </a:ext>
            </a:extLst>
          </p:cNvPr>
          <p:cNvSpPr/>
          <p:nvPr/>
        </p:nvSpPr>
        <p:spPr>
          <a:xfrm>
            <a:off x="5460183" y="3955311"/>
            <a:ext cx="3638045" cy="77413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3fd69e144d8b2adc3684eff2d06c79c3 </a:t>
            </a:r>
          </a:p>
          <a:p>
            <a:pPr algn="ctr"/>
            <a:r>
              <a:rPr lang="en-US" sz="1200" dirty="0"/>
              <a:t>This year alone, </a:t>
            </a:r>
            <a:r>
              <a:rPr lang="en-US" sz="1200" b="1" dirty="0"/>
              <a:t>demand</a:t>
            </a:r>
            <a:r>
              <a:rPr lang="en-US" sz="1200" dirty="0"/>
              <a:t> for </a:t>
            </a:r>
            <a:r>
              <a:rPr lang="en-US" sz="1200" b="1" dirty="0"/>
              <a:t>cobalt</a:t>
            </a:r>
            <a:r>
              <a:rPr lang="en-US" sz="1200" dirty="0"/>
              <a:t> could increase 40-50%, with use in the </a:t>
            </a:r>
            <a:r>
              <a:rPr lang="en-US" sz="1200" b="1" dirty="0"/>
              <a:t>battery</a:t>
            </a:r>
            <a:r>
              <a:rPr lang="en-US" sz="1200" dirty="0"/>
              <a:t> sector alone exploding </a:t>
            </a:r>
          </a:p>
          <a:p>
            <a:pPr algn="ctr"/>
            <a:r>
              <a:rPr lang="en-US" sz="1200" dirty="0"/>
              <a:t>15-20-fold by 2030.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317B167-59A2-CD9A-9135-19745A95C197}"/>
              </a:ext>
            </a:extLst>
          </p:cNvPr>
          <p:cNvCxnSpPr>
            <a:cxnSpLocks/>
            <a:stCxn id="89" idx="3"/>
            <a:endCxn id="91" idx="0"/>
          </p:cNvCxnSpPr>
          <p:nvPr/>
        </p:nvCxnSpPr>
        <p:spPr bwMode="auto">
          <a:xfrm flipH="1">
            <a:off x="7279206" y="3334237"/>
            <a:ext cx="804814" cy="62107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10735BF-7B65-A828-6B44-1FDF21CC6FF2}"/>
              </a:ext>
            </a:extLst>
          </p:cNvPr>
          <p:cNvCxnSpPr>
            <a:cxnSpLocks/>
            <a:stCxn id="88" idx="2"/>
            <a:endCxn id="90" idx="3"/>
          </p:cNvCxnSpPr>
          <p:nvPr/>
        </p:nvCxnSpPr>
        <p:spPr bwMode="auto">
          <a:xfrm flipH="1">
            <a:off x="7636257" y="2139171"/>
            <a:ext cx="158435" cy="19149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B1DB775-686C-F758-4F79-66C18E9DD469}"/>
              </a:ext>
            </a:extLst>
          </p:cNvPr>
          <p:cNvCxnSpPr>
            <a:cxnSpLocks/>
            <a:stCxn id="89" idx="2"/>
            <a:endCxn id="90" idx="3"/>
          </p:cNvCxnSpPr>
          <p:nvPr/>
        </p:nvCxnSpPr>
        <p:spPr bwMode="auto">
          <a:xfrm flipH="1" flipV="1">
            <a:off x="7636257" y="2330669"/>
            <a:ext cx="274529" cy="81232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49019677-DB03-42FF-589A-D1505303BC22}"/>
              </a:ext>
            </a:extLst>
          </p:cNvPr>
          <p:cNvSpPr/>
          <p:nvPr/>
        </p:nvSpPr>
        <p:spPr>
          <a:xfrm>
            <a:off x="5932748" y="3132405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4780974</a:t>
            </a:r>
          </a:p>
          <a:p>
            <a:pPr algn="ctr"/>
            <a:r>
              <a:rPr lang="en-US" sz="1200" i="1" dirty="0"/>
              <a:t>Demand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9CD6D85-A019-7E5F-F59A-1FF88E5B9952}"/>
              </a:ext>
            </a:extLst>
          </p:cNvPr>
          <p:cNvCxnSpPr>
            <a:cxnSpLocks/>
            <a:stCxn id="90" idx="2"/>
            <a:endCxn id="95" idx="0"/>
          </p:cNvCxnSpPr>
          <p:nvPr/>
        </p:nvCxnSpPr>
        <p:spPr bwMode="auto">
          <a:xfrm>
            <a:off x="6268105" y="2766871"/>
            <a:ext cx="314147" cy="36553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E0D9E59-185D-0ADC-8C2A-0DF527DDFB91}"/>
              </a:ext>
            </a:extLst>
          </p:cNvPr>
          <p:cNvCxnSpPr>
            <a:cxnSpLocks/>
            <a:stCxn id="91" idx="0"/>
            <a:endCxn id="95" idx="4"/>
          </p:cNvCxnSpPr>
          <p:nvPr/>
        </p:nvCxnSpPr>
        <p:spPr bwMode="auto">
          <a:xfrm flipH="1" flipV="1">
            <a:off x="6582252" y="3673333"/>
            <a:ext cx="696954" cy="28197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208920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What if we connect the tasks?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5528D-2CB2-B199-E3E3-696DF56F51FF}"/>
              </a:ext>
            </a:extLst>
          </p:cNvPr>
          <p:cNvSpPr txBox="1"/>
          <p:nvPr/>
        </p:nvSpPr>
        <p:spPr>
          <a:xfrm>
            <a:off x="179512" y="840750"/>
            <a:ext cx="8712968" cy="8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Entity Linking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And how does relevance of the two tasks relate?</a:t>
            </a: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346AF16-4E92-16E6-F137-8498A3A76E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4689632"/>
              </p:ext>
            </p:extLst>
          </p:nvPr>
        </p:nvGraphicFramePr>
        <p:xfrm>
          <a:off x="1223627" y="1563638"/>
          <a:ext cx="6480719" cy="3284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06882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Entities </a:t>
            </a:r>
            <a:r>
              <a:rPr lang="en-GB" b="1" dirty="0">
                <a:solidFill>
                  <a:srgbClr val="003560"/>
                </a:solidFill>
                <a:sym typeface="Wingdings" pitchFamily="2" charset="2"/>
              </a:rPr>
              <a:t> </a:t>
            </a:r>
            <a:r>
              <a:rPr lang="en-GB" b="1" dirty="0">
                <a:solidFill>
                  <a:srgbClr val="003560"/>
                </a:solidFill>
              </a:rPr>
              <a:t>Document ranking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5528D-2CB2-B199-E3E3-696DF56F51FF}"/>
              </a:ext>
            </a:extLst>
          </p:cNvPr>
          <p:cNvSpPr txBox="1"/>
          <p:nvPr/>
        </p:nvSpPr>
        <p:spPr>
          <a:xfrm>
            <a:off x="179512" y="828001"/>
            <a:ext cx="8712968" cy="8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Entity Feedback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What if we connect both document ranking and entity ranking tasks? </a:t>
            </a: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27478-B5B0-02D3-3036-A3712CDC04F4}"/>
              </a:ext>
            </a:extLst>
          </p:cNvPr>
          <p:cNvSpPr txBox="1"/>
          <p:nvPr/>
        </p:nvSpPr>
        <p:spPr>
          <a:xfrm>
            <a:off x="399522" y="2049691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How is the push towards electric cars impacting the demand for raw materials?</a:t>
            </a: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F07B1AC6-C4D2-EB1D-E260-16A47C93D486}"/>
              </a:ext>
            </a:extLst>
          </p:cNvPr>
          <p:cNvSpPr/>
          <p:nvPr/>
        </p:nvSpPr>
        <p:spPr bwMode="auto">
          <a:xfrm>
            <a:off x="2559762" y="2203013"/>
            <a:ext cx="504056" cy="502540"/>
          </a:xfrm>
          <a:prstGeom prst="plus">
            <a:avLst>
              <a:gd name="adj" fmla="val 36942"/>
            </a:avLst>
          </a:prstGeom>
          <a:solidFill>
            <a:srgbClr val="003560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D57A2B-0D53-3BD0-78CD-022BE366E9A1}"/>
              </a:ext>
            </a:extLst>
          </p:cNvPr>
          <p:cNvCxnSpPr>
            <a:cxnSpLocks/>
          </p:cNvCxnSpPr>
          <p:nvPr/>
        </p:nvCxnSpPr>
        <p:spPr bwMode="auto">
          <a:xfrm>
            <a:off x="2771800" y="3075806"/>
            <a:ext cx="0" cy="52055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Can 18">
            <a:extLst>
              <a:ext uri="{FF2B5EF4-FFF2-40B4-BE49-F238E27FC236}">
                <a16:creationId xmlns:a16="http://schemas.microsoft.com/office/drawing/2014/main" id="{BB65C5FD-CCC7-72E1-5F96-EDBE035E44C3}"/>
              </a:ext>
            </a:extLst>
          </p:cNvPr>
          <p:cNvSpPr/>
          <p:nvPr/>
        </p:nvSpPr>
        <p:spPr bwMode="auto">
          <a:xfrm>
            <a:off x="2035884" y="3899287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Document Corpus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25554-AB53-CFFC-71C4-08D26E6887D7}"/>
              </a:ext>
            </a:extLst>
          </p:cNvPr>
          <p:cNvSpPr txBox="1"/>
          <p:nvPr/>
        </p:nvSpPr>
        <p:spPr>
          <a:xfrm>
            <a:off x="653281" y="1467880"/>
            <a:ext cx="165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Original 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7A5333-4788-2DBC-3180-56402D99A2C6}"/>
              </a:ext>
            </a:extLst>
          </p:cNvPr>
          <p:cNvSpPr txBox="1"/>
          <p:nvPr/>
        </p:nvSpPr>
        <p:spPr>
          <a:xfrm>
            <a:off x="3419872" y="1473348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Entity Feedback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13F7AA-8A21-448C-3EB8-4FC411E51A67}"/>
              </a:ext>
            </a:extLst>
          </p:cNvPr>
          <p:cNvSpPr/>
          <p:nvPr/>
        </p:nvSpPr>
        <p:spPr>
          <a:xfrm>
            <a:off x="4585770" y="2114926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16105186</a:t>
            </a:r>
          </a:p>
          <a:p>
            <a:pPr algn="ctr"/>
            <a:r>
              <a:rPr lang="en-US" sz="1200" i="1" dirty="0"/>
              <a:t>Electric car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59CB8E-8273-0CBA-C283-306FF3E4A8A4}"/>
              </a:ext>
            </a:extLst>
          </p:cNvPr>
          <p:cNvSpPr/>
          <p:nvPr/>
        </p:nvSpPr>
        <p:spPr>
          <a:xfrm>
            <a:off x="3507716" y="2526632"/>
            <a:ext cx="1182914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24580536</a:t>
            </a:r>
          </a:p>
          <a:p>
            <a:pPr algn="ctr"/>
            <a:r>
              <a:rPr lang="en-US" sz="1200" i="1" dirty="0"/>
              <a:t>Cobalt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F2B8B3-AD1F-25F4-C92F-6A15B8CB5A9E}"/>
              </a:ext>
            </a:extLst>
          </p:cNvPr>
          <p:cNvSpPr/>
          <p:nvPr/>
        </p:nvSpPr>
        <p:spPr>
          <a:xfrm>
            <a:off x="3164979" y="1868707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4780974</a:t>
            </a:r>
          </a:p>
          <a:p>
            <a:pPr algn="ctr"/>
            <a:r>
              <a:rPr lang="en-US" sz="1200" i="1" dirty="0"/>
              <a:t>Demand</a:t>
            </a:r>
          </a:p>
        </p:txBody>
      </p:sp>
    </p:spTree>
    <p:extLst>
      <p:ext uri="{BB962C8B-B14F-4D97-AF65-F5344CB8AC3E}">
        <p14:creationId xmlns:p14="http://schemas.microsoft.com/office/powerpoint/2010/main" val="1289049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Entities </a:t>
            </a:r>
            <a:r>
              <a:rPr lang="en-GB" b="1" dirty="0">
                <a:solidFill>
                  <a:srgbClr val="003560"/>
                </a:solidFill>
                <a:sym typeface="Wingdings" pitchFamily="2" charset="2"/>
              </a:rPr>
              <a:t> </a:t>
            </a:r>
            <a:r>
              <a:rPr lang="en-GB" b="1" dirty="0">
                <a:solidFill>
                  <a:srgbClr val="003560"/>
                </a:solidFill>
              </a:rPr>
              <a:t>Document ranking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5528D-2CB2-B199-E3E3-696DF56F51FF}"/>
              </a:ext>
            </a:extLst>
          </p:cNvPr>
          <p:cNvSpPr txBox="1"/>
          <p:nvPr/>
        </p:nvSpPr>
        <p:spPr>
          <a:xfrm>
            <a:off x="179512" y="828001"/>
            <a:ext cx="8712968" cy="8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Entity Feedback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What if we connect both document ranking and entity ranking tasks? </a:t>
            </a: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27478-B5B0-02D3-3036-A3712CDC04F4}"/>
              </a:ext>
            </a:extLst>
          </p:cNvPr>
          <p:cNvSpPr txBox="1"/>
          <p:nvPr/>
        </p:nvSpPr>
        <p:spPr>
          <a:xfrm>
            <a:off x="399522" y="2049691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How is the push towards electric cars impacting the demand for raw materials?</a:t>
            </a: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F07B1AC6-C4D2-EB1D-E260-16A47C93D486}"/>
              </a:ext>
            </a:extLst>
          </p:cNvPr>
          <p:cNvSpPr/>
          <p:nvPr/>
        </p:nvSpPr>
        <p:spPr bwMode="auto">
          <a:xfrm>
            <a:off x="2559762" y="2203013"/>
            <a:ext cx="504056" cy="502540"/>
          </a:xfrm>
          <a:prstGeom prst="plus">
            <a:avLst>
              <a:gd name="adj" fmla="val 36942"/>
            </a:avLst>
          </a:prstGeom>
          <a:solidFill>
            <a:srgbClr val="003560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D57A2B-0D53-3BD0-78CD-022BE366E9A1}"/>
              </a:ext>
            </a:extLst>
          </p:cNvPr>
          <p:cNvCxnSpPr>
            <a:cxnSpLocks/>
          </p:cNvCxnSpPr>
          <p:nvPr/>
        </p:nvCxnSpPr>
        <p:spPr bwMode="auto">
          <a:xfrm>
            <a:off x="2771800" y="3075806"/>
            <a:ext cx="0" cy="52055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Can 18">
            <a:extLst>
              <a:ext uri="{FF2B5EF4-FFF2-40B4-BE49-F238E27FC236}">
                <a16:creationId xmlns:a16="http://schemas.microsoft.com/office/drawing/2014/main" id="{BB65C5FD-CCC7-72E1-5F96-EDBE035E44C3}"/>
              </a:ext>
            </a:extLst>
          </p:cNvPr>
          <p:cNvSpPr/>
          <p:nvPr/>
        </p:nvSpPr>
        <p:spPr bwMode="auto">
          <a:xfrm>
            <a:off x="2035884" y="3899287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Document Corpus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25554-AB53-CFFC-71C4-08D26E6887D7}"/>
              </a:ext>
            </a:extLst>
          </p:cNvPr>
          <p:cNvSpPr txBox="1"/>
          <p:nvPr/>
        </p:nvSpPr>
        <p:spPr>
          <a:xfrm>
            <a:off x="653281" y="1467880"/>
            <a:ext cx="165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Original 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7A5333-4788-2DBC-3180-56402D99A2C6}"/>
              </a:ext>
            </a:extLst>
          </p:cNvPr>
          <p:cNvSpPr txBox="1"/>
          <p:nvPr/>
        </p:nvSpPr>
        <p:spPr>
          <a:xfrm>
            <a:off x="3419872" y="1473348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Entity Feedback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13F7AA-8A21-448C-3EB8-4FC411E51A67}"/>
              </a:ext>
            </a:extLst>
          </p:cNvPr>
          <p:cNvSpPr/>
          <p:nvPr/>
        </p:nvSpPr>
        <p:spPr>
          <a:xfrm>
            <a:off x="4585770" y="2114926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16105186</a:t>
            </a:r>
          </a:p>
          <a:p>
            <a:pPr algn="ctr"/>
            <a:r>
              <a:rPr lang="en-US" sz="1200" i="1" dirty="0"/>
              <a:t>Electric car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59CB8E-8273-0CBA-C283-306FF3E4A8A4}"/>
              </a:ext>
            </a:extLst>
          </p:cNvPr>
          <p:cNvSpPr/>
          <p:nvPr/>
        </p:nvSpPr>
        <p:spPr>
          <a:xfrm>
            <a:off x="3507716" y="2526632"/>
            <a:ext cx="1182914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24580536</a:t>
            </a:r>
          </a:p>
          <a:p>
            <a:pPr algn="ctr"/>
            <a:r>
              <a:rPr lang="en-US" sz="1200" i="1" dirty="0"/>
              <a:t>Cobalt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F2B8B3-AD1F-25F4-C92F-6A15B8CB5A9E}"/>
              </a:ext>
            </a:extLst>
          </p:cNvPr>
          <p:cNvSpPr/>
          <p:nvPr/>
        </p:nvSpPr>
        <p:spPr>
          <a:xfrm>
            <a:off x="3164979" y="1868707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4780974</a:t>
            </a:r>
          </a:p>
          <a:p>
            <a:pPr algn="ctr"/>
            <a:r>
              <a:rPr lang="en-US" sz="1200" i="1" dirty="0"/>
              <a:t>Demand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38CCE2-2E3D-E2E3-2FDB-5432B6BD20B7}"/>
              </a:ext>
            </a:extLst>
          </p:cNvPr>
          <p:cNvSpPr txBox="1"/>
          <p:nvPr/>
        </p:nvSpPr>
        <p:spPr>
          <a:xfrm>
            <a:off x="6156176" y="1512331"/>
            <a:ext cx="2318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System Effectiveness</a:t>
            </a:r>
          </a:p>
          <a:p>
            <a:pPr algn="ctr"/>
            <a:r>
              <a:rPr lang="en-US" sz="1600" b="1" dirty="0"/>
              <a:t>(BM25 example)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582E9053-EB47-BCBF-FE8C-F0EDDB0A3B9E}"/>
              </a:ext>
            </a:extLst>
          </p:cNvPr>
          <p:cNvSpPr/>
          <p:nvPr/>
        </p:nvSpPr>
        <p:spPr bwMode="auto">
          <a:xfrm>
            <a:off x="8076557" y="2355726"/>
            <a:ext cx="398297" cy="531396"/>
          </a:xfrm>
          <a:prstGeom prst="upArrow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C6F188B2-1DBC-611D-630C-C5F0092FF4F6}"/>
              </a:ext>
            </a:extLst>
          </p:cNvPr>
          <p:cNvSpPr/>
          <p:nvPr/>
        </p:nvSpPr>
        <p:spPr bwMode="auto">
          <a:xfrm>
            <a:off x="8087100" y="3240181"/>
            <a:ext cx="398297" cy="531396"/>
          </a:xfrm>
          <a:prstGeom prst="upArrow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C36E442C-B4AB-9AA5-90D1-9A002DDF17DA}"/>
              </a:ext>
            </a:extLst>
          </p:cNvPr>
          <p:cNvSpPr/>
          <p:nvPr/>
        </p:nvSpPr>
        <p:spPr bwMode="auto">
          <a:xfrm>
            <a:off x="8087100" y="4150410"/>
            <a:ext cx="398297" cy="531396"/>
          </a:xfrm>
          <a:prstGeom prst="upArrow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C70669-153D-462D-CAD2-C98EAB8E9FC8}"/>
              </a:ext>
            </a:extLst>
          </p:cNvPr>
          <p:cNvSpPr txBox="1"/>
          <p:nvPr/>
        </p:nvSpPr>
        <p:spPr>
          <a:xfrm>
            <a:off x="6388708" y="2476723"/>
            <a:ext cx="165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nDCG</a:t>
            </a:r>
            <a:r>
              <a:rPr lang="en-US" sz="1600" dirty="0"/>
              <a:t> = +35%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51BFB-77A5-3006-7BE8-D9F3015AC390}"/>
              </a:ext>
            </a:extLst>
          </p:cNvPr>
          <p:cNvSpPr txBox="1"/>
          <p:nvPr/>
        </p:nvSpPr>
        <p:spPr>
          <a:xfrm>
            <a:off x="6388708" y="3387019"/>
            <a:ext cx="165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MAP = +26%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EFA98B-2B0A-43F6-1D78-DCF0327E3551}"/>
              </a:ext>
            </a:extLst>
          </p:cNvPr>
          <p:cNvSpPr txBox="1"/>
          <p:nvPr/>
        </p:nvSpPr>
        <p:spPr>
          <a:xfrm>
            <a:off x="6300192" y="4246831"/>
            <a:ext cx="1841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R@1000 = +12%</a:t>
            </a:r>
          </a:p>
        </p:txBody>
      </p:sp>
    </p:spTree>
    <p:extLst>
      <p:ext uri="{BB962C8B-B14F-4D97-AF65-F5344CB8AC3E}">
        <p14:creationId xmlns:p14="http://schemas.microsoft.com/office/powerpoint/2010/main" val="3124655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 step further…Evaluate KG construction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5528D-2CB2-B199-E3E3-696DF56F51FF}"/>
              </a:ext>
            </a:extLst>
          </p:cNvPr>
          <p:cNvSpPr txBox="1"/>
          <p:nvPr/>
        </p:nvSpPr>
        <p:spPr>
          <a:xfrm>
            <a:off x="179512" y="828001"/>
            <a:ext cx="8712968" cy="1705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Define the “golden graph” using CODEC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Document nodes: 	Relevant documents 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Entity nodes: 	Relevant entities mentioned in relevant documents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Edges:		Entity links between document </a:t>
            </a:r>
            <a:r>
              <a:rPr lang="en-GB" sz="1400" dirty="0">
                <a:solidFill>
                  <a:srgbClr val="003560"/>
                </a:solidFill>
                <a:sym typeface="Wingdings" pitchFamily="2" charset="2"/>
              </a:rPr>
              <a:t>and </a:t>
            </a:r>
            <a:r>
              <a:rPr lang="en-GB" sz="1400" dirty="0">
                <a:solidFill>
                  <a:srgbClr val="003560"/>
                </a:solidFill>
              </a:rPr>
              <a:t>entity nodes (WAT entity linker)  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endParaRPr lang="en-GB" sz="1400" dirty="0">
              <a:solidFill>
                <a:srgbClr val="003560"/>
              </a:solidFill>
            </a:endParaRP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769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 step further…Evaluate KG construction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5528D-2CB2-B199-E3E3-696DF56F51FF}"/>
              </a:ext>
            </a:extLst>
          </p:cNvPr>
          <p:cNvSpPr txBox="1"/>
          <p:nvPr/>
        </p:nvSpPr>
        <p:spPr>
          <a:xfrm>
            <a:off x="179512" y="828001"/>
            <a:ext cx="8712968" cy="1705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Define the “golden graph” using CODEC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Document nodes: 	Relevant documents ( + edge connecting to query)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Entity nodes: 	Relevant entities mentioned in relevant documents ( + edge connecting to query)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Edges:		Entity links between document </a:t>
            </a:r>
            <a:r>
              <a:rPr lang="en-GB" sz="1400" dirty="0">
                <a:solidFill>
                  <a:srgbClr val="003560"/>
                </a:solidFill>
                <a:sym typeface="Wingdings" pitchFamily="2" charset="2"/>
              </a:rPr>
              <a:t>and </a:t>
            </a:r>
            <a:r>
              <a:rPr lang="en-GB" sz="1400" dirty="0">
                <a:solidFill>
                  <a:srgbClr val="003560"/>
                </a:solidFill>
              </a:rPr>
              <a:t>entity nodes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endParaRPr lang="en-GB" sz="1400" dirty="0">
              <a:solidFill>
                <a:srgbClr val="003560"/>
              </a:solidFill>
            </a:endParaRP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576821-A616-35FE-E7BB-96B53AC3896F}"/>
              </a:ext>
            </a:extLst>
          </p:cNvPr>
          <p:cNvSpPr txBox="1"/>
          <p:nvPr/>
        </p:nvSpPr>
        <p:spPr>
          <a:xfrm>
            <a:off x="179835" y="2168903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Large ground-truth graphs!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694F230-4F60-2F9B-629B-C90E3FD5E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2571750"/>
            <a:ext cx="4896544" cy="25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47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Automatic construction of topic-specific KGs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5528D-2CB2-B199-E3E3-696DF56F51FF}"/>
              </a:ext>
            </a:extLst>
          </p:cNvPr>
          <p:cNvSpPr txBox="1"/>
          <p:nvPr/>
        </p:nvSpPr>
        <p:spPr>
          <a:xfrm>
            <a:off x="179512" y="828001"/>
            <a:ext cx="8712968" cy="1705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Using strong retrieval systems we can construct and evaluate topic-specific KGs 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Document ranking: 	BM25+RM3+T5 	(vary k</a:t>
            </a:r>
            <a:r>
              <a:rPr lang="en-GB" sz="1400" baseline="-25000" dirty="0">
                <a:solidFill>
                  <a:srgbClr val="003560"/>
                </a:solidFill>
              </a:rPr>
              <a:t>doc </a:t>
            </a:r>
            <a:r>
              <a:rPr lang="en-GB" sz="1400" dirty="0">
                <a:solidFill>
                  <a:srgbClr val="003560"/>
                </a:solidFill>
              </a:rPr>
              <a:t>run depth)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Entity ranking: 	BM25+RM3	(vary k</a:t>
            </a:r>
            <a:r>
              <a:rPr lang="en-GB" sz="1400" baseline="-25000" dirty="0">
                <a:solidFill>
                  <a:srgbClr val="003560"/>
                </a:solidFill>
              </a:rPr>
              <a:t>ent </a:t>
            </a:r>
            <a:r>
              <a:rPr lang="en-GB" sz="1400" dirty="0">
                <a:solidFill>
                  <a:srgbClr val="003560"/>
                </a:solidFill>
              </a:rPr>
              <a:t>run depth)</a:t>
            </a: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endParaRPr lang="en-GB" sz="1400" dirty="0">
              <a:solidFill>
                <a:srgbClr val="003560"/>
              </a:solidFill>
            </a:endParaRP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478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Automatic construction of topic-specific KGs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5528D-2CB2-B199-E3E3-696DF56F51FF}"/>
              </a:ext>
            </a:extLst>
          </p:cNvPr>
          <p:cNvSpPr txBox="1"/>
          <p:nvPr/>
        </p:nvSpPr>
        <p:spPr>
          <a:xfrm>
            <a:off x="179512" y="828001"/>
            <a:ext cx="8712968" cy="1705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Using strong retrieval systems we can construct and evaluate topic-specific KGs 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Document ranking: 	BM25+RM3+T5 	(vary k</a:t>
            </a:r>
            <a:r>
              <a:rPr lang="en-GB" sz="1400" baseline="-25000" dirty="0">
                <a:solidFill>
                  <a:srgbClr val="003560"/>
                </a:solidFill>
              </a:rPr>
              <a:t>doc </a:t>
            </a:r>
            <a:r>
              <a:rPr lang="en-GB" sz="1400" dirty="0">
                <a:solidFill>
                  <a:srgbClr val="003560"/>
                </a:solidFill>
              </a:rPr>
              <a:t>run depth)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Entity ranking: 	BM25+RM3	(vary k</a:t>
            </a:r>
            <a:r>
              <a:rPr lang="en-GB" sz="1400" baseline="-25000" dirty="0">
                <a:solidFill>
                  <a:srgbClr val="003560"/>
                </a:solidFill>
              </a:rPr>
              <a:t>ent </a:t>
            </a:r>
            <a:r>
              <a:rPr lang="en-GB" sz="1400" dirty="0">
                <a:solidFill>
                  <a:srgbClr val="003560"/>
                </a:solidFill>
              </a:rPr>
              <a:t>run depth)</a:t>
            </a: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endParaRPr lang="en-GB" sz="1400" dirty="0">
              <a:solidFill>
                <a:srgbClr val="003560"/>
              </a:solidFill>
            </a:endParaRP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6CB1E-5286-ED6B-D007-BD2CF36EA3CB}"/>
              </a:ext>
            </a:extLst>
          </p:cNvPr>
          <p:cNvSpPr txBox="1"/>
          <p:nvPr/>
        </p:nvSpPr>
        <p:spPr>
          <a:xfrm>
            <a:off x="700715" y="2749277"/>
            <a:ext cx="3835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560"/>
                </a:solidFill>
              </a:rPr>
              <a:t>Precision varying </a:t>
            </a:r>
            <a:r>
              <a:rPr lang="en-GB" sz="1600" b="1" dirty="0">
                <a:solidFill>
                  <a:srgbClr val="003560"/>
                </a:solidFill>
              </a:rPr>
              <a:t>k</a:t>
            </a:r>
            <a:r>
              <a:rPr lang="en-GB" sz="1600" b="1" baseline="-25000" dirty="0">
                <a:solidFill>
                  <a:srgbClr val="003560"/>
                </a:solidFill>
              </a:rPr>
              <a:t>doc ,</a:t>
            </a:r>
            <a:r>
              <a:rPr lang="en-GB" sz="1600" b="1" dirty="0">
                <a:solidFill>
                  <a:srgbClr val="003560"/>
                </a:solidFill>
              </a:rPr>
              <a:t>k</a:t>
            </a:r>
            <a:r>
              <a:rPr lang="en-GB" sz="1600" b="1" baseline="-25000" dirty="0">
                <a:solidFill>
                  <a:srgbClr val="003560"/>
                </a:solidFill>
              </a:rPr>
              <a:t>ent</a:t>
            </a:r>
            <a:endParaRPr lang="en-US" sz="1600" b="1" dirty="0">
              <a:solidFill>
                <a:srgbClr val="0035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6C63C-B833-A6A7-DFDC-DCA002594BFC}"/>
              </a:ext>
            </a:extLst>
          </p:cNvPr>
          <p:cNvSpPr txBox="1"/>
          <p:nvPr/>
        </p:nvSpPr>
        <p:spPr>
          <a:xfrm>
            <a:off x="5100751" y="2749277"/>
            <a:ext cx="3835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560"/>
                </a:solidFill>
              </a:rPr>
              <a:t>Recall varying </a:t>
            </a:r>
            <a:r>
              <a:rPr lang="en-GB" sz="1600" b="1" dirty="0">
                <a:solidFill>
                  <a:srgbClr val="003560"/>
                </a:solidFill>
              </a:rPr>
              <a:t>k</a:t>
            </a:r>
            <a:r>
              <a:rPr lang="en-GB" sz="1600" b="1" baseline="-25000" dirty="0">
                <a:solidFill>
                  <a:srgbClr val="003560"/>
                </a:solidFill>
              </a:rPr>
              <a:t>doc ,</a:t>
            </a:r>
            <a:r>
              <a:rPr lang="en-GB" sz="1600" b="1" dirty="0">
                <a:solidFill>
                  <a:srgbClr val="003560"/>
                </a:solidFill>
              </a:rPr>
              <a:t>k</a:t>
            </a:r>
            <a:r>
              <a:rPr lang="en-GB" sz="1600" b="1" baseline="-25000" dirty="0">
                <a:solidFill>
                  <a:srgbClr val="003560"/>
                </a:solidFill>
              </a:rPr>
              <a:t>ent</a:t>
            </a:r>
            <a:endParaRPr lang="en-US" sz="1600" b="1" dirty="0">
              <a:solidFill>
                <a:srgbClr val="0035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B0AC8-BAA6-223B-8660-8EF88799CCD4}"/>
              </a:ext>
            </a:extLst>
          </p:cNvPr>
          <p:cNvSpPr txBox="1"/>
          <p:nvPr/>
        </p:nvSpPr>
        <p:spPr>
          <a:xfrm>
            <a:off x="1907704" y="1884881"/>
            <a:ext cx="6228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Big precision vs recall trade-offs + headroom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…that we can now measure!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BC5ACB3-9314-B7AF-2914-422B72632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55" y="3122709"/>
            <a:ext cx="4574255" cy="1465265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E087E27E-007E-2C4C-629B-12A6FCB5E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496" y="3157994"/>
            <a:ext cx="4497504" cy="144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88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1FC30CD-75CF-4C4F-A0BC-75802B4F5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567991-0E0E-CD47-B103-80BECB173EF6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0D1070-3FB2-C765-0588-6D5548AA8A01}"/>
              </a:ext>
            </a:extLst>
          </p:cNvPr>
          <p:cNvSpPr txBox="1"/>
          <p:nvPr/>
        </p:nvSpPr>
        <p:spPr>
          <a:xfrm>
            <a:off x="179512" y="828000"/>
            <a:ext cx="8712968" cy="3752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Current neural ranking models struggle on financial research topics 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Free-text topic-specific KGs can support domain-specific tasks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CODEC resource will help enable evaluation of query-specific KGs</a:t>
            </a: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600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6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6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03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1FC30CD-75CF-4C4F-A0BC-75802B4F5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567991-0E0E-CD47-B103-80BECB173EF6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0D1070-3FB2-C765-0588-6D5548AA8A01}"/>
              </a:ext>
            </a:extLst>
          </p:cNvPr>
          <p:cNvSpPr txBox="1"/>
          <p:nvPr/>
        </p:nvSpPr>
        <p:spPr>
          <a:xfrm>
            <a:off x="179512" y="828000"/>
            <a:ext cx="8712968" cy="3752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Current neural ranking models struggle on financial research topics 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Free-text topic-specific KGs can support domain-specific tasks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CODEC resource will help enable evaluation of query-specific KGs</a:t>
            </a: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600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6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6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35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1FB38F-CB61-1C0B-AE1A-724845EA0DBD}"/>
              </a:ext>
            </a:extLst>
          </p:cNvPr>
          <p:cNvSpPr txBox="1"/>
          <p:nvPr/>
        </p:nvSpPr>
        <p:spPr>
          <a:xfrm>
            <a:off x="611560" y="2539742"/>
            <a:ext cx="3611914" cy="14773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Future 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Adaptive KG-based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GNNs to leverage structure +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Multiple query representations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0A23A-4FAE-9D19-6C8E-A8BC2B729683}"/>
              </a:ext>
            </a:extLst>
          </p:cNvPr>
          <p:cNvSpPr txBox="1"/>
          <p:nvPr/>
        </p:nvSpPr>
        <p:spPr>
          <a:xfrm>
            <a:off x="5148064" y="2539742"/>
            <a:ext cx="3744416" cy="147732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Size of complex topic graphs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Sparsity of relevance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High-quality training data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70361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Finance research</a:t>
            </a:r>
            <a:endParaRPr lang="en-GB" sz="1600" dirty="0">
              <a:solidFill>
                <a:srgbClr val="0035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60448-34A4-2540-B1FA-9BEBAA5E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31A287-280B-7DDF-E4A9-8762830F4FAF}"/>
              </a:ext>
            </a:extLst>
          </p:cNvPr>
          <p:cNvSpPr txBox="1"/>
          <p:nvPr/>
        </p:nvSpPr>
        <p:spPr>
          <a:xfrm>
            <a:off x="179512" y="828000"/>
            <a:ext cx="8712968" cy="648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Trading, Investment, VC researchers answer </a:t>
            </a:r>
            <a:r>
              <a:rPr lang="en-GB" sz="1600" b="1" dirty="0">
                <a:solidFill>
                  <a:srgbClr val="003560"/>
                </a:solidFill>
              </a:rPr>
              <a:t>complex questions</a:t>
            </a:r>
            <a:endParaRPr lang="en-GB" sz="16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“</a:t>
            </a:r>
            <a:r>
              <a:rPr lang="en-GB" sz="1600" b="1" dirty="0">
                <a:solidFill>
                  <a:srgbClr val="003560"/>
                </a:solidFill>
              </a:rPr>
              <a:t>Search</a:t>
            </a:r>
            <a:r>
              <a:rPr lang="en-GB" sz="1600" dirty="0">
                <a:solidFill>
                  <a:srgbClr val="003560"/>
                </a:solidFill>
              </a:rPr>
              <a:t>” for relevant information and “</a:t>
            </a:r>
            <a:r>
              <a:rPr lang="en-GB" sz="1600" b="1" dirty="0">
                <a:solidFill>
                  <a:srgbClr val="003560"/>
                </a:solidFill>
              </a:rPr>
              <a:t>reason</a:t>
            </a:r>
            <a:r>
              <a:rPr lang="en-GB" sz="1600" dirty="0">
                <a:solidFill>
                  <a:srgbClr val="003560"/>
                </a:solidFill>
              </a:rPr>
              <a:t>” a knowledge-grounded long-form answer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FBE51F-DC15-A426-359E-F146A2B2D49C}"/>
              </a:ext>
            </a:extLst>
          </p:cNvPr>
          <p:cNvSpPr txBox="1"/>
          <p:nvPr/>
        </p:nvSpPr>
        <p:spPr>
          <a:xfrm>
            <a:off x="125906" y="2069146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003560"/>
                </a:solidFill>
              </a:rPr>
              <a:t>How is the push towards </a:t>
            </a:r>
            <a:r>
              <a:rPr lang="en-US" sz="1400" b="1" i="1" dirty="0">
                <a:solidFill>
                  <a:srgbClr val="003560"/>
                </a:solidFill>
              </a:rPr>
              <a:t>electric cars </a:t>
            </a:r>
            <a:r>
              <a:rPr lang="en-US" sz="1400" i="1" dirty="0">
                <a:solidFill>
                  <a:srgbClr val="003560"/>
                </a:solidFill>
              </a:rPr>
              <a:t>impacting the </a:t>
            </a:r>
            <a:r>
              <a:rPr lang="en-US" sz="1400" b="1" i="1" dirty="0">
                <a:solidFill>
                  <a:srgbClr val="003560"/>
                </a:solidFill>
              </a:rPr>
              <a:t>demand</a:t>
            </a:r>
            <a:r>
              <a:rPr lang="en-US" sz="1400" i="1" dirty="0">
                <a:solidFill>
                  <a:srgbClr val="003560"/>
                </a:solidFill>
              </a:rPr>
              <a:t> for </a:t>
            </a:r>
            <a:r>
              <a:rPr lang="en-US" sz="1400" b="1" i="1" dirty="0">
                <a:solidFill>
                  <a:srgbClr val="003560"/>
                </a:solidFill>
              </a:rPr>
              <a:t>raw materials</a:t>
            </a:r>
            <a:r>
              <a:rPr lang="en-US" sz="1400" i="1" dirty="0">
                <a:solidFill>
                  <a:srgbClr val="003560"/>
                </a:solidFill>
              </a:rPr>
              <a:t>?</a:t>
            </a:r>
          </a:p>
        </p:txBody>
      </p:sp>
      <p:pic>
        <p:nvPicPr>
          <p:cNvPr id="34" name="Graphic 33" descr="School boy">
            <a:extLst>
              <a:ext uri="{FF2B5EF4-FFF2-40B4-BE49-F238E27FC236}">
                <a16:creationId xmlns:a16="http://schemas.microsoft.com/office/drawing/2014/main" id="{EDA0B9BC-2450-B060-8DCD-48127BBEB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249" y="3023253"/>
            <a:ext cx="1016776" cy="101677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2374E80-89BE-4E1C-A678-B8963BDDEB28}"/>
              </a:ext>
            </a:extLst>
          </p:cNvPr>
          <p:cNvSpPr txBox="1"/>
          <p:nvPr/>
        </p:nvSpPr>
        <p:spPr>
          <a:xfrm>
            <a:off x="251063" y="1692333"/>
            <a:ext cx="19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3565105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Finance research</a:t>
            </a:r>
            <a:endParaRPr lang="en-GB" sz="1600" dirty="0">
              <a:solidFill>
                <a:srgbClr val="0035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60448-34A4-2540-B1FA-9BEBAA5E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31A287-280B-7DDF-E4A9-8762830F4FAF}"/>
              </a:ext>
            </a:extLst>
          </p:cNvPr>
          <p:cNvSpPr txBox="1"/>
          <p:nvPr/>
        </p:nvSpPr>
        <p:spPr>
          <a:xfrm>
            <a:off x="179512" y="828000"/>
            <a:ext cx="8712968" cy="648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Trading, Investment, VC researchers answer </a:t>
            </a:r>
            <a:r>
              <a:rPr lang="en-GB" sz="1600" b="1" dirty="0">
                <a:solidFill>
                  <a:srgbClr val="003560"/>
                </a:solidFill>
              </a:rPr>
              <a:t>complex questions</a:t>
            </a:r>
            <a:endParaRPr lang="en-GB" sz="16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“</a:t>
            </a:r>
            <a:r>
              <a:rPr lang="en-GB" sz="1600" b="1" dirty="0">
                <a:solidFill>
                  <a:srgbClr val="003560"/>
                </a:solidFill>
              </a:rPr>
              <a:t>Search</a:t>
            </a:r>
            <a:r>
              <a:rPr lang="en-GB" sz="1600" dirty="0">
                <a:solidFill>
                  <a:srgbClr val="003560"/>
                </a:solidFill>
              </a:rPr>
              <a:t>” for relevant information and “</a:t>
            </a:r>
            <a:r>
              <a:rPr lang="en-GB" sz="1600" b="1" dirty="0">
                <a:solidFill>
                  <a:srgbClr val="003560"/>
                </a:solidFill>
              </a:rPr>
              <a:t>reason</a:t>
            </a:r>
            <a:r>
              <a:rPr lang="en-GB" sz="1600" dirty="0">
                <a:solidFill>
                  <a:srgbClr val="003560"/>
                </a:solidFill>
              </a:rPr>
              <a:t>” a knowledge-grounded long-form answer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FBE51F-DC15-A426-359E-F146A2B2D49C}"/>
              </a:ext>
            </a:extLst>
          </p:cNvPr>
          <p:cNvSpPr txBox="1"/>
          <p:nvPr/>
        </p:nvSpPr>
        <p:spPr>
          <a:xfrm>
            <a:off x="125906" y="2069146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003560"/>
                </a:solidFill>
              </a:rPr>
              <a:t>How is the push towards </a:t>
            </a:r>
            <a:r>
              <a:rPr lang="en-US" sz="1400" b="1" i="1" dirty="0">
                <a:solidFill>
                  <a:srgbClr val="003560"/>
                </a:solidFill>
              </a:rPr>
              <a:t>electric cars </a:t>
            </a:r>
            <a:r>
              <a:rPr lang="en-US" sz="1400" i="1" dirty="0">
                <a:solidFill>
                  <a:srgbClr val="003560"/>
                </a:solidFill>
              </a:rPr>
              <a:t>impacting the </a:t>
            </a:r>
            <a:r>
              <a:rPr lang="en-US" sz="1400" b="1" i="1" dirty="0">
                <a:solidFill>
                  <a:srgbClr val="003560"/>
                </a:solidFill>
              </a:rPr>
              <a:t>demand</a:t>
            </a:r>
            <a:r>
              <a:rPr lang="en-US" sz="1400" i="1" dirty="0">
                <a:solidFill>
                  <a:srgbClr val="003560"/>
                </a:solidFill>
              </a:rPr>
              <a:t> for </a:t>
            </a:r>
            <a:r>
              <a:rPr lang="en-US" sz="1400" b="1" i="1" dirty="0">
                <a:solidFill>
                  <a:srgbClr val="003560"/>
                </a:solidFill>
              </a:rPr>
              <a:t>raw materials</a:t>
            </a:r>
            <a:r>
              <a:rPr lang="en-US" sz="1400" i="1" dirty="0">
                <a:solidFill>
                  <a:srgbClr val="003560"/>
                </a:solidFill>
              </a:rPr>
              <a:t>?</a:t>
            </a:r>
          </a:p>
        </p:txBody>
      </p:sp>
      <p:pic>
        <p:nvPicPr>
          <p:cNvPr id="34" name="Graphic 33" descr="School boy">
            <a:extLst>
              <a:ext uri="{FF2B5EF4-FFF2-40B4-BE49-F238E27FC236}">
                <a16:creationId xmlns:a16="http://schemas.microsoft.com/office/drawing/2014/main" id="{EDA0B9BC-2450-B060-8DCD-48127BBEB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249" y="3023253"/>
            <a:ext cx="1016776" cy="101677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34C4AD9-6E05-A860-CAD5-26AD0F0AEEDA}"/>
              </a:ext>
            </a:extLst>
          </p:cNvPr>
          <p:cNvSpPr txBox="1"/>
          <p:nvPr/>
        </p:nvSpPr>
        <p:spPr>
          <a:xfrm>
            <a:off x="1911998" y="3730725"/>
            <a:ext cx="190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Heterogeneous Sources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693CB9B-1655-0FA7-193F-5CB19BF8A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974" y="4378225"/>
            <a:ext cx="762808" cy="7628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F31A36-5F27-C0C1-69CB-C08F38E5F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1680" y="4300573"/>
            <a:ext cx="584775" cy="5847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2457152-D5E7-A706-77B1-E3E0B6353D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5067" y="4141744"/>
            <a:ext cx="741616" cy="85571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2374E80-89BE-4E1C-A678-B8963BDDEB28}"/>
              </a:ext>
            </a:extLst>
          </p:cNvPr>
          <p:cNvSpPr txBox="1"/>
          <p:nvPr/>
        </p:nvSpPr>
        <p:spPr>
          <a:xfrm>
            <a:off x="251063" y="1692333"/>
            <a:ext cx="19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Question</a:t>
            </a:r>
          </a:p>
        </p:txBody>
      </p: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765511E7-EEA0-942E-CCC6-17BA22A78E48}"/>
              </a:ext>
            </a:extLst>
          </p:cNvPr>
          <p:cNvCxnSpPr>
            <a:cxnSpLocks/>
          </p:cNvCxnSpPr>
          <p:nvPr/>
        </p:nvCxnSpPr>
        <p:spPr bwMode="auto">
          <a:xfrm>
            <a:off x="1835696" y="3147814"/>
            <a:ext cx="368362" cy="398225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6929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Finance research</a:t>
            </a:r>
            <a:endParaRPr lang="en-GB" sz="1600" dirty="0">
              <a:solidFill>
                <a:srgbClr val="0035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60448-34A4-2540-B1FA-9BEBAA5E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31A287-280B-7DDF-E4A9-8762830F4FAF}"/>
              </a:ext>
            </a:extLst>
          </p:cNvPr>
          <p:cNvSpPr txBox="1"/>
          <p:nvPr/>
        </p:nvSpPr>
        <p:spPr>
          <a:xfrm>
            <a:off x="179512" y="828000"/>
            <a:ext cx="8712968" cy="648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Trading, Investment, VC researchers answer </a:t>
            </a:r>
            <a:r>
              <a:rPr lang="en-GB" sz="1600" b="1" dirty="0">
                <a:solidFill>
                  <a:srgbClr val="003560"/>
                </a:solidFill>
              </a:rPr>
              <a:t>complex questions</a:t>
            </a:r>
            <a:endParaRPr lang="en-GB" sz="16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“</a:t>
            </a:r>
            <a:r>
              <a:rPr lang="en-GB" sz="1600" b="1" dirty="0">
                <a:solidFill>
                  <a:srgbClr val="003560"/>
                </a:solidFill>
              </a:rPr>
              <a:t>Search</a:t>
            </a:r>
            <a:r>
              <a:rPr lang="en-GB" sz="1600" dirty="0">
                <a:solidFill>
                  <a:srgbClr val="003560"/>
                </a:solidFill>
              </a:rPr>
              <a:t>” for relevant information and “</a:t>
            </a:r>
            <a:r>
              <a:rPr lang="en-GB" sz="1600" b="1" dirty="0">
                <a:solidFill>
                  <a:srgbClr val="003560"/>
                </a:solidFill>
              </a:rPr>
              <a:t>reason</a:t>
            </a:r>
            <a:r>
              <a:rPr lang="en-GB" sz="1600" dirty="0">
                <a:solidFill>
                  <a:srgbClr val="003560"/>
                </a:solidFill>
              </a:rPr>
              <a:t>” a knowledge-grounded long-form answer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FBE51F-DC15-A426-359E-F146A2B2D49C}"/>
              </a:ext>
            </a:extLst>
          </p:cNvPr>
          <p:cNvSpPr txBox="1"/>
          <p:nvPr/>
        </p:nvSpPr>
        <p:spPr>
          <a:xfrm>
            <a:off x="125906" y="2069146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003560"/>
                </a:solidFill>
              </a:rPr>
              <a:t>How is the push towards </a:t>
            </a:r>
            <a:r>
              <a:rPr lang="en-US" sz="1400" b="1" i="1" dirty="0">
                <a:solidFill>
                  <a:srgbClr val="003560"/>
                </a:solidFill>
              </a:rPr>
              <a:t>electric cars </a:t>
            </a:r>
            <a:r>
              <a:rPr lang="en-US" sz="1400" i="1" dirty="0">
                <a:solidFill>
                  <a:srgbClr val="003560"/>
                </a:solidFill>
              </a:rPr>
              <a:t>impacting the </a:t>
            </a:r>
            <a:r>
              <a:rPr lang="en-US" sz="1400" b="1" i="1" dirty="0">
                <a:solidFill>
                  <a:srgbClr val="003560"/>
                </a:solidFill>
              </a:rPr>
              <a:t>demand</a:t>
            </a:r>
            <a:r>
              <a:rPr lang="en-US" sz="1400" i="1" dirty="0">
                <a:solidFill>
                  <a:srgbClr val="003560"/>
                </a:solidFill>
              </a:rPr>
              <a:t> for </a:t>
            </a:r>
            <a:r>
              <a:rPr lang="en-US" sz="1400" b="1" i="1" dirty="0">
                <a:solidFill>
                  <a:srgbClr val="003560"/>
                </a:solidFill>
              </a:rPr>
              <a:t>raw materials</a:t>
            </a:r>
            <a:r>
              <a:rPr lang="en-US" sz="1400" i="1" dirty="0">
                <a:solidFill>
                  <a:srgbClr val="003560"/>
                </a:solidFill>
              </a:rPr>
              <a:t>?</a:t>
            </a:r>
          </a:p>
        </p:txBody>
      </p:sp>
      <p:pic>
        <p:nvPicPr>
          <p:cNvPr id="34" name="Graphic 33" descr="School boy">
            <a:extLst>
              <a:ext uri="{FF2B5EF4-FFF2-40B4-BE49-F238E27FC236}">
                <a16:creationId xmlns:a16="http://schemas.microsoft.com/office/drawing/2014/main" id="{EDA0B9BC-2450-B060-8DCD-48127BBEB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249" y="3023253"/>
            <a:ext cx="1016776" cy="101677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34C4AD9-6E05-A860-CAD5-26AD0F0AEEDA}"/>
              </a:ext>
            </a:extLst>
          </p:cNvPr>
          <p:cNvSpPr txBox="1"/>
          <p:nvPr/>
        </p:nvSpPr>
        <p:spPr>
          <a:xfrm>
            <a:off x="1911998" y="3730725"/>
            <a:ext cx="190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Heterogeneous Sources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693CB9B-1655-0FA7-193F-5CB19BF8A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974" y="4378225"/>
            <a:ext cx="762808" cy="7628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F31A36-5F27-C0C1-69CB-C08F38E5F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1680" y="4300573"/>
            <a:ext cx="584775" cy="5847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2457152-D5E7-A706-77B1-E3E0B6353D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5067" y="4141744"/>
            <a:ext cx="741616" cy="85571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2374E80-89BE-4E1C-A678-B8963BDDEB28}"/>
              </a:ext>
            </a:extLst>
          </p:cNvPr>
          <p:cNvSpPr txBox="1"/>
          <p:nvPr/>
        </p:nvSpPr>
        <p:spPr>
          <a:xfrm>
            <a:off x="251063" y="1692333"/>
            <a:ext cx="19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Question</a:t>
            </a:r>
          </a:p>
        </p:txBody>
      </p: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765511E7-EEA0-942E-CCC6-17BA22A78E48}"/>
              </a:ext>
            </a:extLst>
          </p:cNvPr>
          <p:cNvCxnSpPr>
            <a:cxnSpLocks/>
          </p:cNvCxnSpPr>
          <p:nvPr/>
        </p:nvCxnSpPr>
        <p:spPr bwMode="auto">
          <a:xfrm>
            <a:off x="1835696" y="3147814"/>
            <a:ext cx="368362" cy="398225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1691772E-DC4D-6F27-CFDF-0E1037D59562}"/>
              </a:ext>
            </a:extLst>
          </p:cNvPr>
          <p:cNvCxnSpPr>
            <a:cxnSpLocks/>
          </p:cNvCxnSpPr>
          <p:nvPr/>
        </p:nvCxnSpPr>
        <p:spPr bwMode="auto">
          <a:xfrm flipV="1">
            <a:off x="4042241" y="3546039"/>
            <a:ext cx="366325" cy="428902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041CF3D-387C-20FB-7FAD-B2B0569148A9}"/>
              </a:ext>
            </a:extLst>
          </p:cNvPr>
          <p:cNvSpPr/>
          <p:nvPr/>
        </p:nvSpPr>
        <p:spPr>
          <a:xfrm>
            <a:off x="7161627" y="1506885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16105186</a:t>
            </a:r>
          </a:p>
          <a:p>
            <a:pPr algn="ctr"/>
            <a:r>
              <a:rPr lang="en-US" sz="1200" i="1" dirty="0"/>
              <a:t>Electric car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69D1097-4152-885E-7E4E-68B7DA82BBA1}"/>
              </a:ext>
            </a:extLst>
          </p:cNvPr>
          <p:cNvSpPr/>
          <p:nvPr/>
        </p:nvSpPr>
        <p:spPr>
          <a:xfrm>
            <a:off x="6357007" y="2101560"/>
            <a:ext cx="1182914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24580536</a:t>
            </a:r>
          </a:p>
          <a:p>
            <a:pPr algn="ctr"/>
            <a:r>
              <a:rPr lang="en-US" sz="1200" i="1" dirty="0"/>
              <a:t>Cobalt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B3BF409-8322-7503-D6EF-84CA1D015A11}"/>
              </a:ext>
            </a:extLst>
          </p:cNvPr>
          <p:cNvSpPr/>
          <p:nvPr/>
        </p:nvSpPr>
        <p:spPr>
          <a:xfrm>
            <a:off x="3095834" y="1611117"/>
            <a:ext cx="2736305" cy="87240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3e90ee1ba8cde7c9cc74f5ede4d3ea1c</a:t>
            </a:r>
          </a:p>
          <a:p>
            <a:pPr algn="ctr"/>
            <a:r>
              <a:rPr lang="en-US" sz="1200" i="1" dirty="0"/>
              <a:t>The </a:t>
            </a:r>
            <a:r>
              <a:rPr lang="en-US" sz="1200" b="1" i="1" dirty="0"/>
              <a:t>batteries</a:t>
            </a:r>
            <a:r>
              <a:rPr lang="en-US" sz="1200" i="1" dirty="0"/>
              <a:t> for </a:t>
            </a:r>
            <a:r>
              <a:rPr lang="en-US" sz="1200" b="1" i="1" dirty="0"/>
              <a:t>EVs</a:t>
            </a:r>
            <a:r>
              <a:rPr lang="en-US" sz="1200" i="1" dirty="0"/>
              <a:t> and the emerging energy storage market will drive up </a:t>
            </a:r>
            <a:r>
              <a:rPr lang="en-US" sz="1200" b="1" i="1" dirty="0"/>
              <a:t>demand</a:t>
            </a:r>
            <a:r>
              <a:rPr lang="en-US" sz="1200" i="1" dirty="0"/>
              <a:t> for </a:t>
            </a:r>
            <a:r>
              <a:rPr lang="en-US" sz="1200" b="1" i="1" dirty="0"/>
              <a:t>lithium</a:t>
            </a:r>
            <a:r>
              <a:rPr lang="en-US" sz="1200" i="1" dirty="0"/>
              <a:t>, </a:t>
            </a:r>
            <a:r>
              <a:rPr lang="en-US" sz="1200" b="1" i="1" dirty="0"/>
              <a:t>nickel</a:t>
            </a:r>
            <a:r>
              <a:rPr lang="en-US" sz="1200" i="1" dirty="0"/>
              <a:t> and </a:t>
            </a:r>
            <a:r>
              <a:rPr lang="en-US" sz="1200" b="1" i="1" dirty="0"/>
              <a:t>cobalt</a:t>
            </a:r>
            <a:r>
              <a:rPr lang="en-US" sz="1400" i="1" dirty="0"/>
              <a:t>.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86B3890-E33D-0BDC-EF8F-F443776E6EB8}"/>
              </a:ext>
            </a:extLst>
          </p:cNvPr>
          <p:cNvSpPr/>
          <p:nvPr/>
        </p:nvSpPr>
        <p:spPr>
          <a:xfrm>
            <a:off x="4831500" y="2804299"/>
            <a:ext cx="3638045" cy="77413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3fd69e144d8b2adc3684eff2d06c79c3 </a:t>
            </a:r>
          </a:p>
          <a:p>
            <a:pPr algn="ctr"/>
            <a:r>
              <a:rPr lang="en-US" sz="1200" dirty="0"/>
              <a:t>This year alone, </a:t>
            </a:r>
            <a:r>
              <a:rPr lang="en-US" sz="1200" b="1" dirty="0"/>
              <a:t>demand</a:t>
            </a:r>
            <a:r>
              <a:rPr lang="en-US" sz="1200" dirty="0"/>
              <a:t> for </a:t>
            </a:r>
            <a:r>
              <a:rPr lang="en-US" sz="1200" b="1" dirty="0"/>
              <a:t>cobalt</a:t>
            </a:r>
            <a:r>
              <a:rPr lang="en-US" sz="1200" dirty="0"/>
              <a:t> could increase 40-50%, with use in the </a:t>
            </a:r>
            <a:r>
              <a:rPr lang="en-US" sz="1200" b="1" dirty="0"/>
              <a:t>battery</a:t>
            </a:r>
            <a:r>
              <a:rPr lang="en-US" sz="1200" dirty="0"/>
              <a:t> sector alone exploding </a:t>
            </a:r>
          </a:p>
          <a:p>
            <a:pPr algn="ctr"/>
            <a:r>
              <a:rPr lang="en-US" sz="1200" dirty="0"/>
              <a:t>15-20-fold by 2030.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E2A0179-2B38-21C0-22FA-370336559F23}"/>
              </a:ext>
            </a:extLst>
          </p:cNvPr>
          <p:cNvCxnSpPr>
            <a:cxnSpLocks/>
            <a:stCxn id="24" idx="4"/>
            <a:endCxn id="26" idx="0"/>
          </p:cNvCxnSpPr>
          <p:nvPr/>
        </p:nvCxnSpPr>
        <p:spPr bwMode="auto">
          <a:xfrm flipH="1">
            <a:off x="6650523" y="2642488"/>
            <a:ext cx="297941" cy="16181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84304E-0B22-DA3A-27BB-9C3694E23FAB}"/>
              </a:ext>
            </a:extLst>
          </p:cNvPr>
          <p:cNvCxnSpPr>
            <a:cxnSpLocks/>
            <a:stCxn id="23" idx="2"/>
            <a:endCxn id="25" idx="3"/>
          </p:cNvCxnSpPr>
          <p:nvPr/>
        </p:nvCxnSpPr>
        <p:spPr bwMode="auto">
          <a:xfrm flipH="1">
            <a:off x="5832139" y="1777349"/>
            <a:ext cx="1329488" cy="26997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0269BB-4DBE-C8F4-91D0-8815D78D05B2}"/>
              </a:ext>
            </a:extLst>
          </p:cNvPr>
          <p:cNvCxnSpPr>
            <a:cxnSpLocks/>
            <a:stCxn id="24" idx="2"/>
            <a:endCxn id="25" idx="3"/>
          </p:cNvCxnSpPr>
          <p:nvPr/>
        </p:nvCxnSpPr>
        <p:spPr bwMode="auto">
          <a:xfrm flipH="1" flipV="1">
            <a:off x="5832139" y="2047320"/>
            <a:ext cx="524868" cy="32470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77BB0F59-6D90-4E17-FC1E-51EEB009C4BB}"/>
              </a:ext>
            </a:extLst>
          </p:cNvPr>
          <p:cNvSpPr/>
          <p:nvPr/>
        </p:nvSpPr>
        <p:spPr>
          <a:xfrm>
            <a:off x="3345000" y="2678894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4780974</a:t>
            </a:r>
          </a:p>
          <a:p>
            <a:pPr algn="ctr"/>
            <a:r>
              <a:rPr lang="en-US" sz="1200" i="1" dirty="0"/>
              <a:t>Demand</a:t>
            </a:r>
          </a:p>
        </p:txBody>
      </p: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E5A9004A-ABD5-074C-02DE-29B7B747CC92}"/>
              </a:ext>
            </a:extLst>
          </p:cNvPr>
          <p:cNvCxnSpPr>
            <a:cxnSpLocks/>
            <a:stCxn id="25" idx="2"/>
            <a:endCxn id="60" idx="0"/>
          </p:cNvCxnSpPr>
          <p:nvPr/>
        </p:nvCxnSpPr>
        <p:spPr bwMode="auto">
          <a:xfrm flipH="1">
            <a:off x="3994504" y="2483522"/>
            <a:ext cx="469483" cy="19537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AE868AB2-2E64-2071-A7ED-EE31699DB044}"/>
              </a:ext>
            </a:extLst>
          </p:cNvPr>
          <p:cNvCxnSpPr>
            <a:cxnSpLocks/>
            <a:stCxn id="26" idx="1"/>
            <a:endCxn id="60" idx="4"/>
          </p:cNvCxnSpPr>
          <p:nvPr/>
        </p:nvCxnSpPr>
        <p:spPr bwMode="auto">
          <a:xfrm flipH="1">
            <a:off x="3994504" y="3191364"/>
            <a:ext cx="836996" cy="2845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38358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Finance research</a:t>
            </a:r>
            <a:endParaRPr lang="en-GB" sz="1600" dirty="0">
              <a:solidFill>
                <a:srgbClr val="0035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60448-34A4-2540-B1FA-9BEBAA5E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31A287-280B-7DDF-E4A9-8762830F4FAF}"/>
              </a:ext>
            </a:extLst>
          </p:cNvPr>
          <p:cNvSpPr txBox="1"/>
          <p:nvPr/>
        </p:nvSpPr>
        <p:spPr>
          <a:xfrm>
            <a:off x="179512" y="828000"/>
            <a:ext cx="8712968" cy="648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Trading, Investment, VC researchers answer </a:t>
            </a:r>
            <a:r>
              <a:rPr lang="en-GB" sz="1600" b="1" dirty="0">
                <a:solidFill>
                  <a:srgbClr val="003560"/>
                </a:solidFill>
              </a:rPr>
              <a:t>complex questions</a:t>
            </a:r>
            <a:endParaRPr lang="en-GB" sz="16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“</a:t>
            </a:r>
            <a:r>
              <a:rPr lang="en-GB" sz="1600" b="1" dirty="0">
                <a:solidFill>
                  <a:srgbClr val="003560"/>
                </a:solidFill>
              </a:rPr>
              <a:t>Search</a:t>
            </a:r>
            <a:r>
              <a:rPr lang="en-GB" sz="1600" dirty="0">
                <a:solidFill>
                  <a:srgbClr val="003560"/>
                </a:solidFill>
              </a:rPr>
              <a:t>” for relevant information and “</a:t>
            </a:r>
            <a:r>
              <a:rPr lang="en-GB" sz="1600" b="1" dirty="0">
                <a:solidFill>
                  <a:srgbClr val="003560"/>
                </a:solidFill>
              </a:rPr>
              <a:t>reason</a:t>
            </a:r>
            <a:r>
              <a:rPr lang="en-GB" sz="1600" dirty="0">
                <a:solidFill>
                  <a:srgbClr val="003560"/>
                </a:solidFill>
              </a:rPr>
              <a:t>” a knowledge-grounded long-form answer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FBE51F-DC15-A426-359E-F146A2B2D49C}"/>
              </a:ext>
            </a:extLst>
          </p:cNvPr>
          <p:cNvSpPr txBox="1"/>
          <p:nvPr/>
        </p:nvSpPr>
        <p:spPr>
          <a:xfrm>
            <a:off x="125906" y="2069146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003560"/>
                </a:solidFill>
              </a:rPr>
              <a:t>How is the push towards </a:t>
            </a:r>
            <a:r>
              <a:rPr lang="en-US" sz="1400" b="1" i="1" dirty="0">
                <a:solidFill>
                  <a:srgbClr val="003560"/>
                </a:solidFill>
              </a:rPr>
              <a:t>electric cars </a:t>
            </a:r>
            <a:r>
              <a:rPr lang="en-US" sz="1400" i="1" dirty="0">
                <a:solidFill>
                  <a:srgbClr val="003560"/>
                </a:solidFill>
              </a:rPr>
              <a:t>impacting the </a:t>
            </a:r>
            <a:r>
              <a:rPr lang="en-US" sz="1400" b="1" i="1" dirty="0">
                <a:solidFill>
                  <a:srgbClr val="003560"/>
                </a:solidFill>
              </a:rPr>
              <a:t>demand</a:t>
            </a:r>
            <a:r>
              <a:rPr lang="en-US" sz="1400" i="1" dirty="0">
                <a:solidFill>
                  <a:srgbClr val="003560"/>
                </a:solidFill>
              </a:rPr>
              <a:t> for </a:t>
            </a:r>
            <a:r>
              <a:rPr lang="en-US" sz="1400" b="1" i="1" dirty="0">
                <a:solidFill>
                  <a:srgbClr val="003560"/>
                </a:solidFill>
              </a:rPr>
              <a:t>raw materials</a:t>
            </a:r>
            <a:r>
              <a:rPr lang="en-US" sz="1400" i="1" dirty="0">
                <a:solidFill>
                  <a:srgbClr val="003560"/>
                </a:solidFill>
              </a:rPr>
              <a:t>?</a:t>
            </a:r>
          </a:p>
        </p:txBody>
      </p:sp>
      <p:pic>
        <p:nvPicPr>
          <p:cNvPr id="34" name="Graphic 33" descr="School boy">
            <a:extLst>
              <a:ext uri="{FF2B5EF4-FFF2-40B4-BE49-F238E27FC236}">
                <a16:creationId xmlns:a16="http://schemas.microsoft.com/office/drawing/2014/main" id="{EDA0B9BC-2450-B060-8DCD-48127BBEB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249" y="3023253"/>
            <a:ext cx="1016776" cy="101677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34C4AD9-6E05-A860-CAD5-26AD0F0AEEDA}"/>
              </a:ext>
            </a:extLst>
          </p:cNvPr>
          <p:cNvSpPr txBox="1"/>
          <p:nvPr/>
        </p:nvSpPr>
        <p:spPr>
          <a:xfrm>
            <a:off x="1911998" y="3730725"/>
            <a:ext cx="190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Heterogeneous Sources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693CB9B-1655-0FA7-193F-5CB19BF8A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974" y="4378225"/>
            <a:ext cx="762808" cy="7628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F31A36-5F27-C0C1-69CB-C08F38E5F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1680" y="4300573"/>
            <a:ext cx="584775" cy="5847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2457152-D5E7-A706-77B1-E3E0B6353D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5067" y="4141744"/>
            <a:ext cx="741616" cy="85571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2374E80-89BE-4E1C-A678-B8963BDDEB28}"/>
              </a:ext>
            </a:extLst>
          </p:cNvPr>
          <p:cNvSpPr txBox="1"/>
          <p:nvPr/>
        </p:nvSpPr>
        <p:spPr>
          <a:xfrm>
            <a:off x="251063" y="1692333"/>
            <a:ext cx="19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Question</a:t>
            </a:r>
          </a:p>
        </p:txBody>
      </p: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765511E7-EEA0-942E-CCC6-17BA22A78E48}"/>
              </a:ext>
            </a:extLst>
          </p:cNvPr>
          <p:cNvCxnSpPr>
            <a:cxnSpLocks/>
          </p:cNvCxnSpPr>
          <p:nvPr/>
        </p:nvCxnSpPr>
        <p:spPr bwMode="auto">
          <a:xfrm>
            <a:off x="1835696" y="3147814"/>
            <a:ext cx="368362" cy="398225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1691772E-DC4D-6F27-CFDF-0E1037D59562}"/>
              </a:ext>
            </a:extLst>
          </p:cNvPr>
          <p:cNvCxnSpPr>
            <a:cxnSpLocks/>
          </p:cNvCxnSpPr>
          <p:nvPr/>
        </p:nvCxnSpPr>
        <p:spPr bwMode="auto">
          <a:xfrm flipV="1">
            <a:off x="4042241" y="3546039"/>
            <a:ext cx="366325" cy="428902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838B3CB-0C48-B212-486A-C5C371F85E0E}"/>
              </a:ext>
            </a:extLst>
          </p:cNvPr>
          <p:cNvSpPr txBox="1"/>
          <p:nvPr/>
        </p:nvSpPr>
        <p:spPr>
          <a:xfrm>
            <a:off x="6982555" y="4040029"/>
            <a:ext cx="19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Document</a:t>
            </a:r>
          </a:p>
        </p:txBody>
      </p:sp>
      <p:pic>
        <p:nvPicPr>
          <p:cNvPr id="17" name="Graphic 16" descr="List with solid fill">
            <a:extLst>
              <a:ext uri="{FF2B5EF4-FFF2-40B4-BE49-F238E27FC236}">
                <a16:creationId xmlns:a16="http://schemas.microsoft.com/office/drawing/2014/main" id="{8916829E-C31F-7179-EBF4-A85DB5C520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73876" y="4371950"/>
            <a:ext cx="670532" cy="67053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FAFB5F-B607-1B47-4C3B-017FD5B36BEA}"/>
              </a:ext>
            </a:extLst>
          </p:cNvPr>
          <p:cNvCxnSpPr>
            <a:cxnSpLocks/>
          </p:cNvCxnSpPr>
          <p:nvPr/>
        </p:nvCxnSpPr>
        <p:spPr bwMode="auto">
          <a:xfrm>
            <a:off x="7524328" y="3666140"/>
            <a:ext cx="360040" cy="34577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041CF3D-387C-20FB-7FAD-B2B0569148A9}"/>
              </a:ext>
            </a:extLst>
          </p:cNvPr>
          <p:cNvSpPr/>
          <p:nvPr/>
        </p:nvSpPr>
        <p:spPr>
          <a:xfrm>
            <a:off x="7161627" y="1506885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16105186</a:t>
            </a:r>
          </a:p>
          <a:p>
            <a:pPr algn="ctr"/>
            <a:r>
              <a:rPr lang="en-US" sz="1200" i="1" dirty="0"/>
              <a:t>Electric car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69D1097-4152-885E-7E4E-68B7DA82BBA1}"/>
              </a:ext>
            </a:extLst>
          </p:cNvPr>
          <p:cNvSpPr/>
          <p:nvPr/>
        </p:nvSpPr>
        <p:spPr>
          <a:xfrm>
            <a:off x="6357007" y="2101560"/>
            <a:ext cx="1182914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24580536</a:t>
            </a:r>
          </a:p>
          <a:p>
            <a:pPr algn="ctr"/>
            <a:r>
              <a:rPr lang="en-US" sz="1200" i="1" dirty="0"/>
              <a:t>Cobalt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B3BF409-8322-7503-D6EF-84CA1D015A11}"/>
              </a:ext>
            </a:extLst>
          </p:cNvPr>
          <p:cNvSpPr/>
          <p:nvPr/>
        </p:nvSpPr>
        <p:spPr>
          <a:xfrm>
            <a:off x="3095834" y="1611117"/>
            <a:ext cx="2736305" cy="87240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3e90ee1ba8cde7c9cc74f5ede4d3ea1c</a:t>
            </a:r>
          </a:p>
          <a:p>
            <a:pPr algn="ctr"/>
            <a:r>
              <a:rPr lang="en-US" sz="1200" i="1" dirty="0"/>
              <a:t>The </a:t>
            </a:r>
            <a:r>
              <a:rPr lang="en-US" sz="1200" b="1" i="1" dirty="0"/>
              <a:t>batteries</a:t>
            </a:r>
            <a:r>
              <a:rPr lang="en-US" sz="1200" i="1" dirty="0"/>
              <a:t> for </a:t>
            </a:r>
            <a:r>
              <a:rPr lang="en-US" sz="1200" b="1" i="1" dirty="0"/>
              <a:t>EVs</a:t>
            </a:r>
            <a:r>
              <a:rPr lang="en-US" sz="1200" i="1" dirty="0"/>
              <a:t> and the emerging energy storage market will drive up </a:t>
            </a:r>
            <a:r>
              <a:rPr lang="en-US" sz="1200" b="1" i="1" dirty="0"/>
              <a:t>demand</a:t>
            </a:r>
            <a:r>
              <a:rPr lang="en-US" sz="1200" i="1" dirty="0"/>
              <a:t> for </a:t>
            </a:r>
            <a:r>
              <a:rPr lang="en-US" sz="1200" b="1" i="1" dirty="0"/>
              <a:t>lithium</a:t>
            </a:r>
            <a:r>
              <a:rPr lang="en-US" sz="1200" i="1" dirty="0"/>
              <a:t>, </a:t>
            </a:r>
            <a:r>
              <a:rPr lang="en-US" sz="1200" b="1" i="1" dirty="0"/>
              <a:t>nickel</a:t>
            </a:r>
            <a:r>
              <a:rPr lang="en-US" sz="1200" i="1" dirty="0"/>
              <a:t> and </a:t>
            </a:r>
            <a:r>
              <a:rPr lang="en-US" sz="1200" b="1" i="1" dirty="0"/>
              <a:t>cobalt</a:t>
            </a:r>
            <a:r>
              <a:rPr lang="en-US" sz="1400" i="1" dirty="0"/>
              <a:t>.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86B3890-E33D-0BDC-EF8F-F443776E6EB8}"/>
              </a:ext>
            </a:extLst>
          </p:cNvPr>
          <p:cNvSpPr/>
          <p:nvPr/>
        </p:nvSpPr>
        <p:spPr>
          <a:xfrm>
            <a:off x="4831500" y="2804299"/>
            <a:ext cx="3638045" cy="77413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3fd69e144d8b2adc3684eff2d06c79c3 </a:t>
            </a:r>
          </a:p>
          <a:p>
            <a:pPr algn="ctr"/>
            <a:r>
              <a:rPr lang="en-US" sz="1200" dirty="0"/>
              <a:t>This year alone, </a:t>
            </a:r>
            <a:r>
              <a:rPr lang="en-US" sz="1200" b="1" dirty="0"/>
              <a:t>demand</a:t>
            </a:r>
            <a:r>
              <a:rPr lang="en-US" sz="1200" dirty="0"/>
              <a:t> for </a:t>
            </a:r>
            <a:r>
              <a:rPr lang="en-US" sz="1200" b="1" dirty="0"/>
              <a:t>cobalt</a:t>
            </a:r>
            <a:r>
              <a:rPr lang="en-US" sz="1200" dirty="0"/>
              <a:t> could increase 40-50%, with use in the </a:t>
            </a:r>
            <a:r>
              <a:rPr lang="en-US" sz="1200" b="1" dirty="0"/>
              <a:t>battery</a:t>
            </a:r>
            <a:r>
              <a:rPr lang="en-US" sz="1200" dirty="0"/>
              <a:t> sector alone exploding </a:t>
            </a:r>
          </a:p>
          <a:p>
            <a:pPr algn="ctr"/>
            <a:r>
              <a:rPr lang="en-US" sz="1200" dirty="0"/>
              <a:t>15-20-fold by 2030.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E2A0179-2B38-21C0-22FA-370336559F23}"/>
              </a:ext>
            </a:extLst>
          </p:cNvPr>
          <p:cNvCxnSpPr>
            <a:cxnSpLocks/>
            <a:stCxn id="24" idx="4"/>
            <a:endCxn id="26" idx="0"/>
          </p:cNvCxnSpPr>
          <p:nvPr/>
        </p:nvCxnSpPr>
        <p:spPr bwMode="auto">
          <a:xfrm flipH="1">
            <a:off x="6650523" y="2642488"/>
            <a:ext cx="297941" cy="16181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84304E-0B22-DA3A-27BB-9C3694E23FAB}"/>
              </a:ext>
            </a:extLst>
          </p:cNvPr>
          <p:cNvCxnSpPr>
            <a:cxnSpLocks/>
            <a:stCxn id="23" idx="2"/>
            <a:endCxn id="25" idx="3"/>
          </p:cNvCxnSpPr>
          <p:nvPr/>
        </p:nvCxnSpPr>
        <p:spPr bwMode="auto">
          <a:xfrm flipH="1">
            <a:off x="5832139" y="1777349"/>
            <a:ext cx="1329488" cy="26997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0269BB-4DBE-C8F4-91D0-8815D78D05B2}"/>
              </a:ext>
            </a:extLst>
          </p:cNvPr>
          <p:cNvCxnSpPr>
            <a:cxnSpLocks/>
            <a:stCxn id="24" idx="2"/>
            <a:endCxn id="25" idx="3"/>
          </p:cNvCxnSpPr>
          <p:nvPr/>
        </p:nvCxnSpPr>
        <p:spPr bwMode="auto">
          <a:xfrm flipH="1" flipV="1">
            <a:off x="5832139" y="2047320"/>
            <a:ext cx="524868" cy="32470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77BB0F59-6D90-4E17-FC1E-51EEB009C4BB}"/>
              </a:ext>
            </a:extLst>
          </p:cNvPr>
          <p:cNvSpPr/>
          <p:nvPr/>
        </p:nvSpPr>
        <p:spPr>
          <a:xfrm>
            <a:off x="3345000" y="2678894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4780974</a:t>
            </a:r>
          </a:p>
          <a:p>
            <a:pPr algn="ctr"/>
            <a:r>
              <a:rPr lang="en-US" sz="1200" i="1" dirty="0"/>
              <a:t>Demand</a:t>
            </a:r>
          </a:p>
        </p:txBody>
      </p: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E5A9004A-ABD5-074C-02DE-29B7B747CC92}"/>
              </a:ext>
            </a:extLst>
          </p:cNvPr>
          <p:cNvCxnSpPr>
            <a:cxnSpLocks/>
            <a:stCxn id="25" idx="2"/>
            <a:endCxn id="60" idx="0"/>
          </p:cNvCxnSpPr>
          <p:nvPr/>
        </p:nvCxnSpPr>
        <p:spPr bwMode="auto">
          <a:xfrm flipH="1">
            <a:off x="3994504" y="2483522"/>
            <a:ext cx="469483" cy="19537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AE868AB2-2E64-2071-A7ED-EE31699DB044}"/>
              </a:ext>
            </a:extLst>
          </p:cNvPr>
          <p:cNvCxnSpPr>
            <a:cxnSpLocks/>
            <a:stCxn id="26" idx="1"/>
            <a:endCxn id="60" idx="4"/>
          </p:cNvCxnSpPr>
          <p:nvPr/>
        </p:nvCxnSpPr>
        <p:spPr bwMode="auto">
          <a:xfrm flipH="1">
            <a:off x="3994504" y="3191364"/>
            <a:ext cx="836996" cy="2845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6FC8572-0557-4727-3162-07E268B4CC17}"/>
              </a:ext>
            </a:extLst>
          </p:cNvPr>
          <p:cNvSpPr/>
          <p:nvPr/>
        </p:nvSpPr>
        <p:spPr bwMode="auto">
          <a:xfrm>
            <a:off x="7236296" y="4083918"/>
            <a:ext cx="1409520" cy="1020226"/>
          </a:xfrm>
          <a:prstGeom prst="roundRect">
            <a:avLst/>
          </a:prstGeom>
          <a:noFill/>
          <a:ln w="254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0814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CE730F-3681-394D-BFD0-8B4A3D2EDC91}"/>
              </a:ext>
            </a:extLst>
          </p:cNvPr>
          <p:cNvSpPr txBox="1"/>
          <p:nvPr/>
        </p:nvSpPr>
        <p:spPr>
          <a:xfrm>
            <a:off x="179512" y="828000"/>
            <a:ext cx="8712968" cy="353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600" b="1" dirty="0">
                <a:solidFill>
                  <a:srgbClr val="003560"/>
                </a:solidFill>
              </a:rPr>
              <a:t>This is a hard task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SOTA ranking models struggle with this category of queries [1]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Non-factoid, multi-faceted, long answer type, multi-hop reasoning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Factual accuracy of LLM long-form text generation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Hallucination, attribution, scale of context, retrieval performance </a:t>
            </a:r>
            <a:endParaRPr lang="en-GB" sz="14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4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4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4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4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56894B-0EB9-7C4B-B487-B66DD1F4D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D2638B-F364-5947-8F66-76BAC5A3AF0F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But there’s a problem…</a:t>
            </a:r>
            <a:endParaRPr lang="en-GB" sz="1600" dirty="0">
              <a:solidFill>
                <a:srgbClr val="0035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0A343-024A-0AE0-D66A-343E143DFB56}"/>
              </a:ext>
            </a:extLst>
          </p:cNvPr>
          <p:cNvSpPr txBox="1"/>
          <p:nvPr/>
        </p:nvSpPr>
        <p:spPr>
          <a:xfrm>
            <a:off x="35496" y="4876006"/>
            <a:ext cx="88569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3560"/>
                </a:solidFill>
              </a:rPr>
              <a:t>[1] Iain Mackie, Jeffrey Dalton, Andrew Yates. </a:t>
            </a:r>
            <a:r>
              <a:rPr lang="en-US" sz="1200" i="1" dirty="0">
                <a:solidFill>
                  <a:srgbClr val="003560"/>
                </a:solidFill>
              </a:rPr>
              <a:t>How Deep is your Learning: the DL-HARD Annotated Deep Learning</a:t>
            </a:r>
            <a:r>
              <a:rPr lang="en-US" sz="1200" dirty="0">
                <a:solidFill>
                  <a:srgbClr val="003560"/>
                </a:solidFill>
              </a:rPr>
              <a:t>. SIGIR 2021.</a:t>
            </a:r>
          </a:p>
        </p:txBody>
      </p:sp>
    </p:spTree>
    <p:extLst>
      <p:ext uri="{BB962C8B-B14F-4D97-AF65-F5344CB8AC3E}">
        <p14:creationId xmlns:p14="http://schemas.microsoft.com/office/powerpoint/2010/main" val="2857401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CE730F-3681-394D-BFD0-8B4A3D2EDC91}"/>
              </a:ext>
            </a:extLst>
          </p:cNvPr>
          <p:cNvSpPr txBox="1"/>
          <p:nvPr/>
        </p:nvSpPr>
        <p:spPr>
          <a:xfrm>
            <a:off x="179512" y="828000"/>
            <a:ext cx="8712968" cy="5988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600" b="1" dirty="0">
                <a:solidFill>
                  <a:srgbClr val="003560"/>
                </a:solidFill>
              </a:rPr>
              <a:t>This is a hard task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SOTA ranking models struggle with this category of queries [1]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Non-factoid, multi-faceted, long answer type, multi-hop reasoning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Factual accuracy of LLM long-form text generation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Hallucination, attribution, scale of context, retrieval performance </a:t>
            </a:r>
            <a:endParaRPr lang="en-GB" sz="1400" b="1" dirty="0">
              <a:solidFill>
                <a:srgbClr val="003560"/>
              </a:solidFill>
            </a:endParaRP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600" b="1" dirty="0">
                <a:solidFill>
                  <a:srgbClr val="003560"/>
                </a:solidFill>
              </a:rPr>
              <a:t>…And we don’t have a dataset!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Complex domain-specific questions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High-quality judgments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Document relevance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Entity relevance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Long-form answer</a:t>
            </a: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4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4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4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4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4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56894B-0EB9-7C4B-B487-B66DD1F4D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D2638B-F364-5947-8F66-76BAC5A3AF0F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But there’s a problem…</a:t>
            </a:r>
            <a:endParaRPr lang="en-GB" sz="1600" dirty="0">
              <a:solidFill>
                <a:srgbClr val="0035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0A343-024A-0AE0-D66A-343E143DFB56}"/>
              </a:ext>
            </a:extLst>
          </p:cNvPr>
          <p:cNvSpPr txBox="1"/>
          <p:nvPr/>
        </p:nvSpPr>
        <p:spPr>
          <a:xfrm>
            <a:off x="35496" y="4876006"/>
            <a:ext cx="88569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3560"/>
                </a:solidFill>
              </a:rPr>
              <a:t>[1] Iain Mackie, Jeffrey Dalton, Andrew Yates. </a:t>
            </a:r>
            <a:r>
              <a:rPr lang="en-US" sz="1200" i="1" dirty="0">
                <a:solidFill>
                  <a:srgbClr val="003560"/>
                </a:solidFill>
              </a:rPr>
              <a:t>How Deep is your Learning: the DL-HARD Annotated Deep Learning</a:t>
            </a:r>
            <a:r>
              <a:rPr lang="en-US" sz="1200" dirty="0">
                <a:solidFill>
                  <a:srgbClr val="003560"/>
                </a:solidFill>
              </a:rPr>
              <a:t>. SIGIR 2021.</a:t>
            </a:r>
          </a:p>
        </p:txBody>
      </p:sp>
    </p:spTree>
    <p:extLst>
      <p:ext uri="{BB962C8B-B14F-4D97-AF65-F5344CB8AC3E}">
        <p14:creationId xmlns:p14="http://schemas.microsoft.com/office/powerpoint/2010/main" val="1914948771"/>
      </p:ext>
    </p:extLst>
  </p:cSld>
  <p:clrMapOvr>
    <a:masterClrMapping/>
  </p:clrMapOvr>
</p:sld>
</file>

<file path=ppt/theme/theme1.xml><?xml version="1.0" encoding="utf-8"?>
<a:theme xmlns:a="http://schemas.openxmlformats.org/drawingml/2006/main" name="UoG_PowerPoint_16.9">
  <a:themeElements>
    <a:clrScheme name="University colours">
      <a:dk1>
        <a:srgbClr val="002542"/>
      </a:dk1>
      <a:lt1>
        <a:srgbClr val="FFFFFE"/>
      </a:lt1>
      <a:dk2>
        <a:srgbClr val="354047"/>
      </a:dk2>
      <a:lt2>
        <a:srgbClr val="C54520"/>
      </a:lt2>
      <a:accent1>
        <a:srgbClr val="63548B"/>
      </a:accent1>
      <a:accent2>
        <a:srgbClr val="8D0C64"/>
      </a:accent2>
      <a:accent3>
        <a:srgbClr val="CF1C20"/>
      </a:accent3>
      <a:accent4>
        <a:srgbClr val="4B3B7D"/>
      </a:accent4>
      <a:accent5>
        <a:srgbClr val="003824"/>
      </a:accent5>
      <a:accent6>
        <a:srgbClr val="500B29"/>
      </a:accent6>
      <a:hlink>
        <a:srgbClr val="584B3D"/>
      </a:hlink>
      <a:folHlink>
        <a:srgbClr val="0068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UoG_PowerPoint_16.9</Template>
  <TotalTime>23873</TotalTime>
  <Words>3235</Words>
  <Application>Microsoft Macintosh PowerPoint</Application>
  <PresentationFormat>On-screen Show (16:9)</PresentationFormat>
  <Paragraphs>566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Times New Roman</vt:lpstr>
      <vt:lpstr>Wingdings</vt:lpstr>
      <vt:lpstr>UoG_PowerPoint_16.9</vt:lpstr>
      <vt:lpstr>Query-Specific KGs for Complex Finance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Peter Howard</dc:creator>
  <cp:keywords/>
  <dc:description/>
  <cp:lastModifiedBy>Iain Mackie</cp:lastModifiedBy>
  <cp:revision>324</cp:revision>
  <dcterms:created xsi:type="dcterms:W3CDTF">2016-02-16T11:44:26Z</dcterms:created>
  <dcterms:modified xsi:type="dcterms:W3CDTF">2022-11-07T09:31:26Z</dcterms:modified>
  <cp:category/>
</cp:coreProperties>
</file>